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1.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2.xml" ContentType="application/vnd.openxmlformats-officedocument.theme+xml"/>
  <Override PartName="/ppt/slideLayouts/slideLayout19.xml" ContentType="application/vnd.openxmlformats-officedocument.presentationml.slideLayout+xml"/>
  <Override PartName="/ppt/theme/theme3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9.xml" ContentType="application/vnd.openxmlformats-officedocument.theme+xml"/>
  <Override PartName="/ppt/slideLayouts/slideLayout51.xml" ContentType="application/vnd.openxmlformats-officedocument.presentationml.slideLayout+xml"/>
  <Override PartName="/ppt/theme/theme40.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1.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75" r:id="rId2"/>
    <p:sldMasterId id="2147483688" r:id="rId3"/>
    <p:sldMasterId id="2147483703" r:id="rId4"/>
    <p:sldMasterId id="2147483994" r:id="rId5"/>
    <p:sldMasterId id="2147483996" r:id="rId6"/>
    <p:sldMasterId id="2147484000" r:id="rId7"/>
    <p:sldMasterId id="2147484002" r:id="rId8"/>
    <p:sldMasterId id="2147484004" r:id="rId9"/>
    <p:sldMasterId id="2147484007" r:id="rId10"/>
    <p:sldMasterId id="2147484019" r:id="rId11"/>
    <p:sldMasterId id="2147484021" r:id="rId12"/>
    <p:sldMasterId id="2147484024" r:id="rId13"/>
    <p:sldMasterId id="2147484025" r:id="rId14"/>
    <p:sldMasterId id="2147484034" r:id="rId15"/>
    <p:sldMasterId id="2147484036" r:id="rId16"/>
    <p:sldMasterId id="2147484038" r:id="rId17"/>
    <p:sldMasterId id="2147484040" r:id="rId18"/>
    <p:sldMasterId id="2147484042" r:id="rId19"/>
    <p:sldMasterId id="2147484064" r:id="rId20"/>
    <p:sldMasterId id="2147484093" r:id="rId21"/>
    <p:sldMasterId id="2147484096" r:id="rId22"/>
    <p:sldMasterId id="2147484098" r:id="rId23"/>
    <p:sldMasterId id="2147484099" r:id="rId24"/>
    <p:sldMasterId id="2147484101" r:id="rId25"/>
    <p:sldMasterId id="2147484103" r:id="rId26"/>
    <p:sldMasterId id="2147484108" r:id="rId27"/>
    <p:sldMasterId id="2147484114" r:id="rId28"/>
    <p:sldMasterId id="2147484115" r:id="rId29"/>
    <p:sldMasterId id="2147484119" r:id="rId30"/>
    <p:sldMasterId id="2147484135" r:id="rId31"/>
    <p:sldMasterId id="2147484144" r:id="rId32"/>
    <p:sldMasterId id="2147484149" r:id="rId33"/>
    <p:sldMasterId id="2147484152" r:id="rId34"/>
    <p:sldMasterId id="2147484161" r:id="rId35"/>
    <p:sldMasterId id="2147484174" r:id="rId36"/>
    <p:sldMasterId id="2147484177" r:id="rId37"/>
    <p:sldMasterId id="2147484182" r:id="rId38"/>
    <p:sldMasterId id="2147484188" r:id="rId39"/>
    <p:sldMasterId id="2147484191" r:id="rId40"/>
    <p:sldMasterId id="2147484193" r:id="rId41"/>
    <p:sldMasterId id="2147484206" r:id="rId42"/>
  </p:sldMasterIdLst>
  <p:notesMasterIdLst>
    <p:notesMasterId r:id="rId149"/>
  </p:notesMasterIdLst>
  <p:handoutMasterIdLst>
    <p:handoutMasterId r:id="rId150"/>
  </p:handoutMasterIdLst>
  <p:sldIdLst>
    <p:sldId id="259" r:id="rId43"/>
    <p:sldId id="264" r:id="rId44"/>
    <p:sldId id="531" r:id="rId45"/>
    <p:sldId id="266" r:id="rId46"/>
    <p:sldId id="326" r:id="rId47"/>
    <p:sldId id="372" r:id="rId48"/>
    <p:sldId id="416" r:id="rId49"/>
    <p:sldId id="528" r:id="rId50"/>
    <p:sldId id="529" r:id="rId51"/>
    <p:sldId id="330" r:id="rId52"/>
    <p:sldId id="586" r:id="rId53"/>
    <p:sldId id="587" r:id="rId54"/>
    <p:sldId id="588" r:id="rId55"/>
    <p:sldId id="589" r:id="rId56"/>
    <p:sldId id="590" r:id="rId57"/>
    <p:sldId id="591" r:id="rId58"/>
    <p:sldId id="524" r:id="rId59"/>
    <p:sldId id="625" r:id="rId60"/>
    <p:sldId id="626" r:id="rId61"/>
    <p:sldId id="627" r:id="rId62"/>
    <p:sldId id="628" r:id="rId63"/>
    <p:sldId id="629" r:id="rId64"/>
    <p:sldId id="630" r:id="rId65"/>
    <p:sldId id="631" r:id="rId66"/>
    <p:sldId id="632" r:id="rId67"/>
    <p:sldId id="633" r:id="rId68"/>
    <p:sldId id="634" r:id="rId69"/>
    <p:sldId id="635" r:id="rId70"/>
    <p:sldId id="521" r:id="rId71"/>
    <p:sldId id="592" r:id="rId72"/>
    <p:sldId id="593" r:id="rId73"/>
    <p:sldId id="594" r:id="rId74"/>
    <p:sldId id="595" r:id="rId75"/>
    <p:sldId id="596" r:id="rId76"/>
    <p:sldId id="597" r:id="rId77"/>
    <p:sldId id="598" r:id="rId78"/>
    <p:sldId id="599" r:id="rId79"/>
    <p:sldId id="525" r:id="rId80"/>
    <p:sldId id="557" r:id="rId81"/>
    <p:sldId id="558" r:id="rId82"/>
    <p:sldId id="559" r:id="rId83"/>
    <p:sldId id="560" r:id="rId84"/>
    <p:sldId id="561" r:id="rId85"/>
    <p:sldId id="562" r:id="rId86"/>
    <p:sldId id="563" r:id="rId87"/>
    <p:sldId id="564" r:id="rId88"/>
    <p:sldId id="339" r:id="rId89"/>
    <p:sldId id="532" r:id="rId90"/>
    <p:sldId id="533" r:id="rId91"/>
    <p:sldId id="534" r:id="rId92"/>
    <p:sldId id="535" r:id="rId93"/>
    <p:sldId id="536" r:id="rId94"/>
    <p:sldId id="537" r:id="rId95"/>
    <p:sldId id="538" r:id="rId96"/>
    <p:sldId id="539" r:id="rId97"/>
    <p:sldId id="540" r:id="rId98"/>
    <p:sldId id="471" r:id="rId99"/>
    <p:sldId id="565" r:id="rId100"/>
    <p:sldId id="566" r:id="rId101"/>
    <p:sldId id="567" r:id="rId102"/>
    <p:sldId id="568" r:id="rId103"/>
    <p:sldId id="569" r:id="rId104"/>
    <p:sldId id="570" r:id="rId105"/>
    <p:sldId id="571" r:id="rId106"/>
    <p:sldId id="572" r:id="rId107"/>
    <p:sldId id="573" r:id="rId108"/>
    <p:sldId id="574" r:id="rId109"/>
    <p:sldId id="575" r:id="rId110"/>
    <p:sldId id="576" r:id="rId111"/>
    <p:sldId id="577" r:id="rId112"/>
    <p:sldId id="578" r:id="rId113"/>
    <p:sldId id="579" r:id="rId114"/>
    <p:sldId id="580" r:id="rId115"/>
    <p:sldId id="581" r:id="rId116"/>
    <p:sldId id="582" r:id="rId117"/>
    <p:sldId id="583" r:id="rId118"/>
    <p:sldId id="584" r:id="rId119"/>
    <p:sldId id="585" r:id="rId120"/>
    <p:sldId id="556" r:id="rId121"/>
    <p:sldId id="600" r:id="rId122"/>
    <p:sldId id="601" r:id="rId123"/>
    <p:sldId id="602" r:id="rId124"/>
    <p:sldId id="603" r:id="rId125"/>
    <p:sldId id="604" r:id="rId126"/>
    <p:sldId id="605" r:id="rId127"/>
    <p:sldId id="606" r:id="rId128"/>
    <p:sldId id="607" r:id="rId129"/>
    <p:sldId id="608" r:id="rId130"/>
    <p:sldId id="609" r:id="rId131"/>
    <p:sldId id="610" r:id="rId132"/>
    <p:sldId id="611" r:id="rId133"/>
    <p:sldId id="612" r:id="rId134"/>
    <p:sldId id="613" r:id="rId135"/>
    <p:sldId id="614" r:id="rId136"/>
    <p:sldId id="615" r:id="rId137"/>
    <p:sldId id="616" r:id="rId138"/>
    <p:sldId id="617" r:id="rId139"/>
    <p:sldId id="618" r:id="rId140"/>
    <p:sldId id="619" r:id="rId141"/>
    <p:sldId id="620" r:id="rId142"/>
    <p:sldId id="621" r:id="rId143"/>
    <p:sldId id="622" r:id="rId144"/>
    <p:sldId id="623" r:id="rId145"/>
    <p:sldId id="624" r:id="rId146"/>
    <p:sldId id="555" r:id="rId147"/>
    <p:sldId id="301" r:id="rId14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9">
          <p15:clr>
            <a:srgbClr val="A4A3A4"/>
          </p15:clr>
        </p15:guide>
        <p15:guide id="2" pos="344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E2F"/>
    <a:srgbClr val="003B49"/>
    <a:srgbClr val="000000"/>
    <a:srgbClr val="005F83"/>
    <a:srgbClr val="0A0AA6"/>
    <a:srgbClr val="B2B4B2"/>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1" autoAdjust="0"/>
    <p:restoredTop sz="94586" autoAdjust="0"/>
  </p:normalViewPr>
  <p:slideViewPr>
    <p:cSldViewPr snapToGrid="0" snapToObjects="1" showGuides="1">
      <p:cViewPr varScale="1">
        <p:scale>
          <a:sx n="83" d="100"/>
          <a:sy n="83" d="100"/>
        </p:scale>
        <p:origin x="1488" y="67"/>
      </p:cViewPr>
      <p:guideLst>
        <p:guide orient="horz" pos="2109"/>
        <p:guide pos="3448"/>
      </p:guideLst>
    </p:cSldViewPr>
  </p:slideViewPr>
  <p:outlineViewPr>
    <p:cViewPr>
      <p:scale>
        <a:sx n="33" d="100"/>
        <a:sy n="33" d="100"/>
      </p:scale>
      <p:origin x="0" y="-22338"/>
    </p:cViewPr>
  </p:outlineViewPr>
  <p:notesTextViewPr>
    <p:cViewPr>
      <p:scale>
        <a:sx n="3" d="2"/>
        <a:sy n="3" d="2"/>
      </p:scale>
      <p:origin x="0" y="0"/>
    </p:cViewPr>
  </p:notesTextViewPr>
  <p:sorterViewPr>
    <p:cViewPr>
      <p:scale>
        <a:sx n="100" d="100"/>
        <a:sy n="100" d="100"/>
      </p:scale>
      <p:origin x="0" y="-3456"/>
    </p:cViewPr>
  </p:sorterViewPr>
  <p:notesViewPr>
    <p:cSldViewPr snapToGrid="0" snapToObjects="1">
      <p:cViewPr varScale="1">
        <p:scale>
          <a:sx n="82" d="100"/>
          <a:sy n="82" d="100"/>
        </p:scale>
        <p:origin x="383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5.xml"/><Relationship Id="rId63" Type="http://schemas.openxmlformats.org/officeDocument/2006/relationships/slide" Target="slides/slide21.xml"/><Relationship Id="rId68" Type="http://schemas.openxmlformats.org/officeDocument/2006/relationships/slide" Target="slides/slide26.xml"/><Relationship Id="rId84" Type="http://schemas.openxmlformats.org/officeDocument/2006/relationships/slide" Target="slides/slide42.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38" Type="http://schemas.openxmlformats.org/officeDocument/2006/relationships/slide" Target="slides/slide96.xml"/><Relationship Id="rId154"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1.xml"/><Relationship Id="rId58" Type="http://schemas.openxmlformats.org/officeDocument/2006/relationships/slide" Target="slides/slide16.xml"/><Relationship Id="rId74" Type="http://schemas.openxmlformats.org/officeDocument/2006/relationships/slide" Target="slides/slide32.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28" Type="http://schemas.openxmlformats.org/officeDocument/2006/relationships/slide" Target="slides/slide86.xml"/><Relationship Id="rId144" Type="http://schemas.openxmlformats.org/officeDocument/2006/relationships/slide" Target="slides/slide102.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48.xml"/><Relationship Id="rId95" Type="http://schemas.openxmlformats.org/officeDocument/2006/relationships/slide" Target="slides/slide5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113" Type="http://schemas.openxmlformats.org/officeDocument/2006/relationships/slide" Target="slides/slide71.xml"/><Relationship Id="rId118" Type="http://schemas.openxmlformats.org/officeDocument/2006/relationships/slide" Target="slides/slide76.xml"/><Relationship Id="rId134" Type="http://schemas.openxmlformats.org/officeDocument/2006/relationships/slide" Target="slides/slide92.xml"/><Relationship Id="rId139" Type="http://schemas.openxmlformats.org/officeDocument/2006/relationships/slide" Target="slides/slide97.xml"/><Relationship Id="rId80" Type="http://schemas.openxmlformats.org/officeDocument/2006/relationships/slide" Target="slides/slide38.xml"/><Relationship Id="rId85" Type="http://schemas.openxmlformats.org/officeDocument/2006/relationships/slide" Target="slides/slide43.xml"/><Relationship Id="rId150"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4.xml"/><Relationship Id="rId59" Type="http://schemas.openxmlformats.org/officeDocument/2006/relationships/slide" Target="slides/slide17.xml"/><Relationship Id="rId67" Type="http://schemas.openxmlformats.org/officeDocument/2006/relationships/slide" Target="slides/slide25.xml"/><Relationship Id="rId103" Type="http://schemas.openxmlformats.org/officeDocument/2006/relationships/slide" Target="slides/slide61.xml"/><Relationship Id="rId108" Type="http://schemas.openxmlformats.org/officeDocument/2006/relationships/slide" Target="slides/slide66.xml"/><Relationship Id="rId116" Type="http://schemas.openxmlformats.org/officeDocument/2006/relationships/slide" Target="slides/slide74.xml"/><Relationship Id="rId124" Type="http://schemas.openxmlformats.org/officeDocument/2006/relationships/slide" Target="slides/slide82.xml"/><Relationship Id="rId129" Type="http://schemas.openxmlformats.org/officeDocument/2006/relationships/slide" Target="slides/slide87.xml"/><Relationship Id="rId137"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2.xml"/><Relationship Id="rId62" Type="http://schemas.openxmlformats.org/officeDocument/2006/relationships/slide" Target="slides/slide20.xml"/><Relationship Id="rId70" Type="http://schemas.openxmlformats.org/officeDocument/2006/relationships/slide" Target="slides/slide28.xml"/><Relationship Id="rId75" Type="http://schemas.openxmlformats.org/officeDocument/2006/relationships/slide" Target="slides/slide33.xml"/><Relationship Id="rId83" Type="http://schemas.openxmlformats.org/officeDocument/2006/relationships/slide" Target="slides/slide41.xml"/><Relationship Id="rId88" Type="http://schemas.openxmlformats.org/officeDocument/2006/relationships/slide" Target="slides/slide46.xml"/><Relationship Id="rId91" Type="http://schemas.openxmlformats.org/officeDocument/2006/relationships/slide" Target="slides/slide49.xml"/><Relationship Id="rId96" Type="http://schemas.openxmlformats.org/officeDocument/2006/relationships/slide" Target="slides/slide54.xml"/><Relationship Id="rId111" Type="http://schemas.openxmlformats.org/officeDocument/2006/relationships/slide" Target="slides/slide69.xml"/><Relationship Id="rId132" Type="http://schemas.openxmlformats.org/officeDocument/2006/relationships/slide" Target="slides/slide90.xml"/><Relationship Id="rId140" Type="http://schemas.openxmlformats.org/officeDocument/2006/relationships/slide" Target="slides/slide98.xml"/><Relationship Id="rId145" Type="http://schemas.openxmlformats.org/officeDocument/2006/relationships/slide" Target="slides/slide103.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7.xml"/><Relationship Id="rId57" Type="http://schemas.openxmlformats.org/officeDocument/2006/relationships/slide" Target="slides/slide15.xml"/><Relationship Id="rId106" Type="http://schemas.openxmlformats.org/officeDocument/2006/relationships/slide" Target="slides/slide64.xml"/><Relationship Id="rId114" Type="http://schemas.openxmlformats.org/officeDocument/2006/relationships/slide" Target="slides/slide72.xml"/><Relationship Id="rId119" Type="http://schemas.openxmlformats.org/officeDocument/2006/relationships/slide" Target="slides/slide77.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slide" Target="slides/slide23.xml"/><Relationship Id="rId73" Type="http://schemas.openxmlformats.org/officeDocument/2006/relationships/slide" Target="slides/slide31.xml"/><Relationship Id="rId78" Type="http://schemas.openxmlformats.org/officeDocument/2006/relationships/slide" Target="slides/slide36.xml"/><Relationship Id="rId81" Type="http://schemas.openxmlformats.org/officeDocument/2006/relationships/slide" Target="slides/slide39.xml"/><Relationship Id="rId86" Type="http://schemas.openxmlformats.org/officeDocument/2006/relationships/slide" Target="slides/slide44.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30" Type="http://schemas.openxmlformats.org/officeDocument/2006/relationships/slide" Target="slides/slide88.xml"/><Relationship Id="rId135" Type="http://schemas.openxmlformats.org/officeDocument/2006/relationships/slide" Target="slides/slide93.xml"/><Relationship Id="rId143" Type="http://schemas.openxmlformats.org/officeDocument/2006/relationships/slide" Target="slides/slide101.xml"/><Relationship Id="rId148" Type="http://schemas.openxmlformats.org/officeDocument/2006/relationships/slide" Target="slides/slide106.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258EE4D-8A6D-FE43-9221-048F51E281B9}" type="datetimeFigureOut">
              <a:rPr lang="en-US" smtClean="0"/>
              <a:t>10/22/2020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0D20F39-116C-1340-B5D6-764DD69AD68F}" type="slidenum">
              <a:rPr lang="en-US" smtClean="0"/>
              <a:t>‹#›</a:t>
            </a:fld>
            <a:endParaRPr lang="en-US"/>
          </a:p>
        </p:txBody>
      </p:sp>
    </p:spTree>
    <p:extLst>
      <p:ext uri="{BB962C8B-B14F-4D97-AF65-F5344CB8AC3E}">
        <p14:creationId xmlns:p14="http://schemas.microsoft.com/office/powerpoint/2010/main" val="43207800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7AD45B-D55B-416C-938F-6E117D78AE10}" type="datetimeFigureOut">
              <a:rPr lang="en-US" smtClean="0"/>
              <a:t>10/22/2020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A66E6F-1E71-40F1-A2D2-2FDF91F15AFC}" type="slidenum">
              <a:rPr lang="en-US" smtClean="0"/>
              <a:t>‹#›</a:t>
            </a:fld>
            <a:endParaRPr lang="en-US"/>
          </a:p>
        </p:txBody>
      </p:sp>
    </p:spTree>
    <p:extLst>
      <p:ext uri="{BB962C8B-B14F-4D97-AF65-F5344CB8AC3E}">
        <p14:creationId xmlns:p14="http://schemas.microsoft.com/office/powerpoint/2010/main" val="336155641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22A66E6F-1E71-40F1-A2D2-2FDF91F15AFC}" type="slidenum">
              <a:rPr lang="en-US" smtClean="0"/>
              <a:t>1</a:t>
            </a:fld>
            <a:endParaRPr lang="en-US" dirty="0"/>
          </a:p>
        </p:txBody>
      </p:sp>
    </p:spTree>
    <p:extLst>
      <p:ext uri="{BB962C8B-B14F-4D97-AF65-F5344CB8AC3E}">
        <p14:creationId xmlns:p14="http://schemas.microsoft.com/office/powerpoint/2010/main" val="368533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66E6F-1E71-40F1-A2D2-2FDF91F15AFC}" type="slidenum">
              <a:rPr lang="en-US" smtClean="0"/>
              <a:t>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29760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66E6F-1E71-40F1-A2D2-2FDF91F15AFC}" type="slidenum">
              <a:rPr lang="en-US" smtClean="0"/>
              <a:t>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1656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29AAD-2604-425D-8AED-EE3752077B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1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9A065-017A-44E9-8AD4-D51010677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304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9A065-017A-44E9-8AD4-D51010677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40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943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2A66E6F-1E71-40F1-A2D2-2FDF91F15AFC}" type="slidenum">
              <a:rPr lang="en-US" smtClean="0"/>
              <a:t>106</a:t>
            </a:fld>
            <a:endParaRPr lang="en-US"/>
          </a:p>
        </p:txBody>
      </p:sp>
    </p:spTree>
    <p:extLst>
      <p:ext uri="{BB962C8B-B14F-4D97-AF65-F5344CB8AC3E}">
        <p14:creationId xmlns:p14="http://schemas.microsoft.com/office/powerpoint/2010/main" val="926644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ORGON SLAB MEDIUM, 50 PT. </a:t>
            </a:r>
            <a:endParaRPr lang="en-US" dirty="0"/>
          </a:p>
        </p:txBody>
      </p:sp>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a:p>
        </p:txBody>
      </p:sp>
    </p:spTree>
    <p:extLst>
      <p:ext uri="{BB962C8B-B14F-4D97-AF65-F5344CB8AC3E}">
        <p14:creationId xmlns:p14="http://schemas.microsoft.com/office/powerpoint/2010/main" val="339719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1" name="Picture 10"/>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609596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671757" y="1842046"/>
            <a:ext cx="6972300" cy="2641756"/>
          </a:xfrm>
          <a:prstGeom prst="rect">
            <a:avLst/>
          </a:prstGeom>
          <a:ln>
            <a:noFill/>
          </a:ln>
        </p:spPr>
        <p:txBody>
          <a:bodyPr>
            <a:normAutofit/>
          </a:bodyPr>
          <a:lstStyle>
            <a:lvl1pPr marL="0" indent="0">
              <a:lnSpc>
                <a:spcPct val="100000"/>
              </a:lnSpc>
              <a:buNone/>
              <a:defRPr sz="5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3" name="Picture 2"/>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44908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FAF6EC"/>
                </a:solidFill>
                <a:latin typeface="Orgon Slab ExtraLight"/>
                <a:cs typeface="Orgon Slab ExtraLight"/>
              </a:defRPr>
            </a:lvl1pPr>
            <a:lvl2pPr>
              <a:defRPr sz="2000" b="0" i="0" baseline="0">
                <a:solidFill>
                  <a:srgbClr val="FAF6EC"/>
                </a:solidFill>
                <a:latin typeface="Orgon Slab ExtraLight"/>
                <a:cs typeface="Orgon Slab ExtraLight"/>
              </a:defRPr>
            </a:lvl2pPr>
            <a:lvl3pPr marL="1143000" indent="-228600">
              <a:buSzPct val="100000"/>
              <a:buFont typeface="Lucida Grande"/>
              <a:buChar char="&gt;"/>
              <a:defRPr sz="1800" b="0" i="0" baseline="0">
                <a:solidFill>
                  <a:srgbClr val="FAF6EC"/>
                </a:solidFill>
                <a:latin typeface="Orgon Slab ExtraLight"/>
                <a:cs typeface="Orgon Slab ExtraLight"/>
              </a:defRPr>
            </a:lvl3pPr>
            <a:lvl4pPr>
              <a:defRPr sz="1600" b="0" i="0" baseline="0">
                <a:solidFill>
                  <a:srgbClr val="FAF6EC"/>
                </a:solidFill>
                <a:latin typeface="Orgon Slab ExtraLight"/>
                <a:cs typeface="Orgon Slab ExtraLight"/>
              </a:defRPr>
            </a:lvl4pPr>
            <a:lvl5pPr marL="2057400" indent="-228600">
              <a:buFont typeface="Lucida Grande"/>
              <a:buChar char="&gt;"/>
              <a:defRPr sz="1400" b="0" i="0" baseline="0">
                <a:solidFill>
                  <a:srgbClr val="FAF6EC"/>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FAF6EC"/>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2690889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076956" cy="4015497"/>
          </a:xfrm>
          <a:prstGeom prst="rect">
            <a:avLst/>
          </a:prstGeom>
        </p:spPr>
        <p:txBody>
          <a:bodyPr/>
          <a:lstStyle>
            <a:lvl1pPr marL="342900" indent="-342900">
              <a:buFont typeface="Lucida Grande"/>
              <a:buChar char="&gt;"/>
              <a:defRPr sz="2400" b="0" i="0" baseline="0">
                <a:solidFill>
                  <a:srgbClr val="FAF6EC"/>
                </a:solidFill>
                <a:latin typeface="Orgon Slab Light"/>
                <a:cs typeface="Orgon Slab Light"/>
              </a:defRPr>
            </a:lvl1pPr>
            <a:lvl2pPr>
              <a:defRPr sz="2000" b="0" i="0" baseline="0">
                <a:solidFill>
                  <a:srgbClr val="FAF6EC"/>
                </a:solidFill>
                <a:latin typeface="Orgon Slab Light"/>
                <a:cs typeface="Orgon Slab Light"/>
              </a:defRPr>
            </a:lvl2pPr>
            <a:lvl3pPr marL="1143000" indent="-228600">
              <a:buSzPct val="100000"/>
              <a:buFont typeface="Lucida Grande"/>
              <a:buChar char="&gt;"/>
              <a:defRPr sz="1800" b="0" i="0" baseline="0">
                <a:solidFill>
                  <a:srgbClr val="FAF6EC"/>
                </a:solidFill>
                <a:latin typeface="Orgon Slab Light"/>
                <a:cs typeface="Orgon Slab Light"/>
              </a:defRPr>
            </a:lvl3pPr>
            <a:lvl4pPr>
              <a:defRPr sz="1600" b="0" i="0" baseline="0">
                <a:solidFill>
                  <a:srgbClr val="FAF6EC"/>
                </a:solidFill>
                <a:latin typeface="Orgon Slab Light"/>
                <a:cs typeface="Orgon Slab Light"/>
              </a:defRPr>
            </a:lvl4pPr>
            <a:lvl5pPr marL="2057400" indent="-228600">
              <a:buFont typeface="Lucida Grande"/>
              <a:buChar char="&gt;"/>
              <a:defRPr sz="1400" b="0" i="0" baseline="0">
                <a:solidFill>
                  <a:srgbClr val="FAF6EC"/>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1023724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FAF6EC"/>
                </a:solidFill>
                <a:latin typeface="Orgon Slab"/>
                <a:cs typeface="Orgon Slab"/>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chemeClr val="bg1">
                    <a:lumMod val="20000"/>
                    <a:lumOff val="80000"/>
                  </a:schemeClr>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631684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644384" y="5522977"/>
            <a:ext cx="1347216"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210291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1"/>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674026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sp>
        <p:nvSpPr>
          <p:cNvPr id="7" name="Text Placeholder 5"/>
          <p:cNvSpPr>
            <a:spLocks noGrp="1"/>
          </p:cNvSpPr>
          <p:nvPr>
            <p:ph type="body" sz="quarter" idx="12"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61678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2256594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67410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a:p>
        </p:txBody>
      </p:sp>
    </p:spTree>
    <p:extLst>
      <p:ext uri="{BB962C8B-B14F-4D97-AF65-F5344CB8AC3E}">
        <p14:creationId xmlns:p14="http://schemas.microsoft.com/office/powerpoint/2010/main" val="307287265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2069774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003B49"/>
                </a:solidFill>
                <a:latin typeface="Orgon Slab ExtraLight"/>
                <a:cs typeface="Orgon Slab ExtraLight"/>
              </a:defRPr>
            </a:lvl1pPr>
            <a:lvl2pPr>
              <a:defRPr sz="2000" b="0" i="0" baseline="0">
                <a:solidFill>
                  <a:srgbClr val="003B49"/>
                </a:solidFill>
                <a:latin typeface="Orgon Slab ExtraLight"/>
                <a:cs typeface="Orgon Slab ExtraLight"/>
              </a:defRPr>
            </a:lvl2pPr>
            <a:lvl3pPr marL="1143000" indent="-228600">
              <a:buSzPct val="100000"/>
              <a:buFont typeface="Lucida Grande"/>
              <a:buChar char="&gt;"/>
              <a:defRPr sz="1800" b="0" i="0" baseline="0">
                <a:solidFill>
                  <a:srgbClr val="003B49"/>
                </a:solidFill>
                <a:latin typeface="Orgon Slab ExtraLight"/>
                <a:cs typeface="Orgon Slab ExtraLight"/>
              </a:defRPr>
            </a:lvl3pPr>
            <a:lvl4pPr>
              <a:defRPr sz="1600" b="0" i="0" baseline="0">
                <a:solidFill>
                  <a:srgbClr val="003B49"/>
                </a:solidFill>
                <a:latin typeface="Orgon Slab ExtraLight"/>
                <a:cs typeface="Orgon Slab ExtraLight"/>
              </a:defRPr>
            </a:lvl4pPr>
            <a:lvl5pPr marL="2057400" indent="-228600">
              <a:buFont typeface="Lucida Grande"/>
              <a:buChar char="&gt;"/>
              <a:defRPr sz="1400" b="0" i="0" baseline="0">
                <a:solidFill>
                  <a:srgbClr val="003B49"/>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003B49"/>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4265165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3711678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1" name="Picture 10"/>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84407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671757" y="1842046"/>
            <a:ext cx="6972300" cy="2641756"/>
          </a:xfrm>
          <a:prstGeom prst="rect">
            <a:avLst/>
          </a:prstGeom>
          <a:ln>
            <a:noFill/>
          </a:ln>
        </p:spPr>
        <p:txBody>
          <a:bodyPr>
            <a:normAutofit/>
          </a:bodyPr>
          <a:lstStyle>
            <a:lvl1pPr marL="0" indent="0">
              <a:lnSpc>
                <a:spcPct val="100000"/>
              </a:lnSpc>
              <a:buNone/>
              <a:defRPr sz="5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3" name="Picture 2"/>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779793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FAF6EC"/>
                </a:solidFill>
                <a:latin typeface="Orgon Slab ExtraLight"/>
                <a:cs typeface="Orgon Slab ExtraLight"/>
              </a:defRPr>
            </a:lvl1pPr>
            <a:lvl2pPr>
              <a:defRPr sz="2000" b="0" i="0" baseline="0">
                <a:solidFill>
                  <a:srgbClr val="FAF6EC"/>
                </a:solidFill>
                <a:latin typeface="Orgon Slab ExtraLight"/>
                <a:cs typeface="Orgon Slab ExtraLight"/>
              </a:defRPr>
            </a:lvl2pPr>
            <a:lvl3pPr marL="1143000" indent="-228600">
              <a:buSzPct val="100000"/>
              <a:buFont typeface="Lucida Grande"/>
              <a:buChar char="&gt;"/>
              <a:defRPr sz="1800" b="0" i="0" baseline="0">
                <a:solidFill>
                  <a:srgbClr val="FAF6EC"/>
                </a:solidFill>
                <a:latin typeface="Orgon Slab ExtraLight"/>
                <a:cs typeface="Orgon Slab ExtraLight"/>
              </a:defRPr>
            </a:lvl3pPr>
            <a:lvl4pPr>
              <a:defRPr sz="1600" b="0" i="0" baseline="0">
                <a:solidFill>
                  <a:srgbClr val="FAF6EC"/>
                </a:solidFill>
                <a:latin typeface="Orgon Slab ExtraLight"/>
                <a:cs typeface="Orgon Slab ExtraLight"/>
              </a:defRPr>
            </a:lvl4pPr>
            <a:lvl5pPr marL="2057400" indent="-228600">
              <a:buFont typeface="Lucida Grande"/>
              <a:buChar char="&gt;"/>
              <a:defRPr sz="1400" b="0" i="0" baseline="0">
                <a:solidFill>
                  <a:srgbClr val="FAF6EC"/>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FAF6EC"/>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143352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076956" cy="4015497"/>
          </a:xfrm>
          <a:prstGeom prst="rect">
            <a:avLst/>
          </a:prstGeom>
        </p:spPr>
        <p:txBody>
          <a:bodyPr/>
          <a:lstStyle>
            <a:lvl1pPr marL="342900" indent="-342900">
              <a:buFont typeface="Lucida Grande"/>
              <a:buChar char="&gt;"/>
              <a:defRPr sz="2400" b="0" i="0" baseline="0">
                <a:solidFill>
                  <a:srgbClr val="FAF6EC"/>
                </a:solidFill>
                <a:latin typeface="Orgon Slab Light"/>
                <a:cs typeface="Orgon Slab Light"/>
              </a:defRPr>
            </a:lvl1pPr>
            <a:lvl2pPr>
              <a:defRPr sz="2000" b="0" i="0" baseline="0">
                <a:solidFill>
                  <a:srgbClr val="FAF6EC"/>
                </a:solidFill>
                <a:latin typeface="Orgon Slab Light"/>
                <a:cs typeface="Orgon Slab Light"/>
              </a:defRPr>
            </a:lvl2pPr>
            <a:lvl3pPr marL="1143000" indent="-228600">
              <a:buSzPct val="100000"/>
              <a:buFont typeface="Lucida Grande"/>
              <a:buChar char="&gt;"/>
              <a:defRPr sz="1800" b="0" i="0" baseline="0">
                <a:solidFill>
                  <a:srgbClr val="FAF6EC"/>
                </a:solidFill>
                <a:latin typeface="Orgon Slab Light"/>
                <a:cs typeface="Orgon Slab Light"/>
              </a:defRPr>
            </a:lvl3pPr>
            <a:lvl4pPr>
              <a:defRPr sz="1600" b="0" i="0" baseline="0">
                <a:solidFill>
                  <a:srgbClr val="FAF6EC"/>
                </a:solidFill>
                <a:latin typeface="Orgon Slab Light"/>
                <a:cs typeface="Orgon Slab Light"/>
              </a:defRPr>
            </a:lvl4pPr>
            <a:lvl5pPr marL="2057400" indent="-228600">
              <a:buFont typeface="Lucida Grande"/>
              <a:buChar char="&gt;"/>
              <a:defRPr sz="1400" b="0" i="0" baseline="0">
                <a:solidFill>
                  <a:srgbClr val="FAF6EC"/>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2550720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FAF6EC"/>
                </a:solidFill>
                <a:latin typeface="Orgon Slab"/>
                <a:cs typeface="Orgon Slab"/>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chemeClr val="bg1">
                    <a:lumMod val="20000"/>
                    <a:lumOff val="80000"/>
                  </a:schemeClr>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1605127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69CBA6F-CBBF-42EB-B132-4F4DA21B43B9}"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714688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CBA6F-CBBF-42EB-B132-4F4DA21B43B9}"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143057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a:p>
        </p:txBody>
      </p:sp>
    </p:spTree>
    <p:extLst>
      <p:ext uri="{BB962C8B-B14F-4D97-AF65-F5344CB8AC3E}">
        <p14:creationId xmlns:p14="http://schemas.microsoft.com/office/powerpoint/2010/main" val="1450220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BA6F-CBBF-42EB-B132-4F4DA21B43B9}"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4199553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9CBA6F-CBBF-42EB-B132-4F4DA21B43B9}"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1233763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9CBA6F-CBBF-42EB-B132-4F4DA21B43B9}" type="datetimeFigureOut">
              <a:rPr lang="en-US" smtClean="0"/>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3032342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9CBA6F-CBBF-42EB-B132-4F4DA21B43B9}" type="datetimeFigureOut">
              <a:rPr lang="en-US" smtClean="0"/>
              <a:t>10/22/2020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18485795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CBA6F-CBBF-42EB-B132-4F4DA21B43B9}" type="datetimeFigureOut">
              <a:rPr lang="en-US" smtClean="0"/>
              <a:t>10/22/2020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3159800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9CBA6F-CBBF-42EB-B132-4F4DA21B43B9}"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4135939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9CBA6F-CBBF-42EB-B132-4F4DA21B43B9}"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4273992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CBA6F-CBBF-42EB-B132-4F4DA21B43B9}"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4206287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CBA6F-CBBF-42EB-B132-4F4DA21B43B9}"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2997B-39D4-418F-BDE1-0B2FA53189A6}" type="slidenum">
              <a:rPr lang="en-US" smtClean="0"/>
              <a:t>‹#›</a:t>
            </a:fld>
            <a:endParaRPr lang="en-US"/>
          </a:p>
        </p:txBody>
      </p:sp>
    </p:spTree>
    <p:extLst>
      <p:ext uri="{BB962C8B-B14F-4D97-AF65-F5344CB8AC3E}">
        <p14:creationId xmlns:p14="http://schemas.microsoft.com/office/powerpoint/2010/main" val="78952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pic>
        <p:nvPicPr>
          <p:cNvPr id="11" name="Picture 10"/>
          <p:cNvPicPr>
            <a:picLocks noChangeAspect="1"/>
          </p:cNvPicPr>
          <p:nvPr userDrawn="1"/>
        </p:nvPicPr>
        <p:blipFill>
          <a:blip r:embed="rId3"/>
          <a:stretch>
            <a:fillRect/>
          </a:stretch>
        </p:blipFill>
        <p:spPr>
          <a:xfrm>
            <a:off x="7644384" y="5522977"/>
            <a:ext cx="1347216" cy="1089660"/>
          </a:xfrm>
          <a:prstGeom prst="rect">
            <a:avLst/>
          </a:prstGeom>
        </p:spPr>
      </p:pic>
      <p:sp>
        <p:nvSpPr>
          <p:cNvPr id="7" name="Text Placeholder 5"/>
          <p:cNvSpPr>
            <a:spLocks noGrp="1"/>
          </p:cNvSpPr>
          <p:nvPr>
            <p:ph type="body" sz="quarter" idx="12"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224937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smtClean="0"/>
              <a:t>Graphic Here</a:t>
            </a:r>
            <a:endParaRPr lang="en-US" dirty="0"/>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a:p>
        </p:txBody>
      </p:sp>
    </p:spTree>
    <p:extLst>
      <p:ext uri="{BB962C8B-B14F-4D97-AF65-F5344CB8AC3E}">
        <p14:creationId xmlns:p14="http://schemas.microsoft.com/office/powerpoint/2010/main" val="2489552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ORGON SLAB MEDIUM, 50 PT. </a:t>
            </a:r>
            <a:endParaRPr lang="en-US" dirty="0"/>
          </a:p>
        </p:txBody>
      </p:sp>
    </p:spTree>
    <p:extLst>
      <p:ext uri="{BB962C8B-B14F-4D97-AF65-F5344CB8AC3E}">
        <p14:creationId xmlns:p14="http://schemas.microsoft.com/office/powerpoint/2010/main" val="1118811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
        <p:nvSpPr>
          <p:cNvPr id="3" name="TextBox 2"/>
          <p:cNvSpPr txBox="1"/>
          <p:nvPr userDrawn="1"/>
        </p:nvSpPr>
        <p:spPr>
          <a:xfrm>
            <a:off x="8530937" y="6380018"/>
            <a:ext cx="613063" cy="369332"/>
          </a:xfrm>
          <a:prstGeom prst="rect">
            <a:avLst/>
          </a:prstGeom>
          <a:noFill/>
        </p:spPr>
        <p:txBody>
          <a:bodyPr wrap="square" rtlCol="0">
            <a:spAutoFit/>
          </a:bodyPr>
          <a:lstStyle/>
          <a:p>
            <a:fld id="{16A2D7FC-9282-4CC6-93C1-5989D47CF530}" type="slidenum">
              <a:rPr lang="en-US" smtClean="0"/>
              <a:t>‹#›</a:t>
            </a:fld>
            <a:endParaRPr lang="en-US" dirty="0"/>
          </a:p>
        </p:txBody>
      </p:sp>
    </p:spTree>
    <p:extLst>
      <p:ext uri="{BB962C8B-B14F-4D97-AF65-F5344CB8AC3E}">
        <p14:creationId xmlns:p14="http://schemas.microsoft.com/office/powerpoint/2010/main" val="3446504148"/>
      </p:ext>
    </p:extLst>
  </p:cSld>
  <p:clrMapOvr>
    <a:masterClrMapping/>
  </p:clrMapOvr>
  <p:timing>
    <p:tnLst>
      <p:par>
        <p:cTn id="1" dur="indefinite" restart="never" nodeType="tmRoot"/>
      </p:par>
    </p:tn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Tree>
    <p:extLst>
      <p:ext uri="{BB962C8B-B14F-4D97-AF65-F5344CB8AC3E}">
        <p14:creationId xmlns:p14="http://schemas.microsoft.com/office/powerpoint/2010/main" val="253991038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smtClean="0"/>
              <a:t>Graphic Here</a:t>
            </a:r>
            <a:endParaRPr lang="en-US" dirty="0"/>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Tree>
    <p:extLst>
      <p:ext uri="{BB962C8B-B14F-4D97-AF65-F5344CB8AC3E}">
        <p14:creationId xmlns:p14="http://schemas.microsoft.com/office/powerpoint/2010/main" val="1503685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ORGON SLAB MEDIUM, 50 PT. </a:t>
            </a:r>
            <a:endParaRPr lang="en-US" dirty="0"/>
          </a:p>
        </p:txBody>
      </p:sp>
    </p:spTree>
    <p:extLst>
      <p:ext uri="{BB962C8B-B14F-4D97-AF65-F5344CB8AC3E}">
        <p14:creationId xmlns:p14="http://schemas.microsoft.com/office/powerpoint/2010/main" val="1348023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
        <p:nvSpPr>
          <p:cNvPr id="3" name="TextBox 2"/>
          <p:cNvSpPr txBox="1"/>
          <p:nvPr userDrawn="1"/>
        </p:nvSpPr>
        <p:spPr>
          <a:xfrm>
            <a:off x="8530937" y="6380018"/>
            <a:ext cx="613063" cy="369332"/>
          </a:xfrm>
          <a:prstGeom prst="rect">
            <a:avLst/>
          </a:prstGeom>
          <a:noFill/>
        </p:spPr>
        <p:txBody>
          <a:bodyPr wrap="square" rtlCol="0">
            <a:spAutoFit/>
          </a:bodyPr>
          <a:lstStyle/>
          <a:p>
            <a:fld id="{16A2D7FC-9282-4CC6-93C1-5989D47CF530}" type="slidenum">
              <a:rPr lang="en-US" smtClean="0"/>
              <a:t>‹#›</a:t>
            </a:fld>
            <a:endParaRPr lang="en-US" dirty="0"/>
          </a:p>
        </p:txBody>
      </p:sp>
    </p:spTree>
    <p:extLst>
      <p:ext uri="{BB962C8B-B14F-4D97-AF65-F5344CB8AC3E}">
        <p14:creationId xmlns:p14="http://schemas.microsoft.com/office/powerpoint/2010/main" val="2439439184"/>
      </p:ext>
    </p:extLst>
  </p:cSld>
  <p:clrMapOvr>
    <a:masterClrMapping/>
  </p:clrMapOvr>
  <p:timing>
    <p:tnLst>
      <p:par>
        <p:cTn id="1" dur="indefinite" restart="never" nodeType="tmRoot"/>
      </p:par>
    </p:tn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Tree>
    <p:extLst>
      <p:ext uri="{BB962C8B-B14F-4D97-AF65-F5344CB8AC3E}">
        <p14:creationId xmlns:p14="http://schemas.microsoft.com/office/powerpoint/2010/main" val="16000353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smtClean="0"/>
              <a:t>Graphic Here</a:t>
            </a:r>
            <a:endParaRPr lang="en-US" dirty="0"/>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Tree>
    <p:extLst>
      <p:ext uri="{BB962C8B-B14F-4D97-AF65-F5344CB8AC3E}">
        <p14:creationId xmlns:p14="http://schemas.microsoft.com/office/powerpoint/2010/main" val="462696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534400" cy="5257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5397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2951365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ORGON SLAB MEDIUM, 50 PT. </a:t>
            </a:r>
            <a:endParaRPr lang="en-US" dirty="0"/>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a:p>
        </p:txBody>
      </p:sp>
    </p:spTree>
    <p:extLst>
      <p:ext uri="{BB962C8B-B14F-4D97-AF65-F5344CB8AC3E}">
        <p14:creationId xmlns:p14="http://schemas.microsoft.com/office/powerpoint/2010/main" val="202434273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687650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532337-F38B-4314-8492-689825917ECD}" type="datetimeFigureOut">
              <a:rPr lang="en-US" smtClean="0"/>
              <a:t>10/22/2020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5697BF-07EB-4156-946C-719BABCC96A3}" type="slidenum">
              <a:rPr lang="en-US" smtClean="0"/>
              <a:t>‹#›</a:t>
            </a:fld>
            <a:endParaRPr lang="en-US"/>
          </a:p>
        </p:txBody>
      </p:sp>
    </p:spTree>
    <p:extLst>
      <p:ext uri="{BB962C8B-B14F-4D97-AF65-F5344CB8AC3E}">
        <p14:creationId xmlns:p14="http://schemas.microsoft.com/office/powerpoint/2010/main" val="1943879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758B3D-0B6E-4942-9F7A-E65C719C9F0E}"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1475009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58B3D-0B6E-4942-9F7A-E65C719C9F0E}"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3901081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A758B3D-0B6E-4942-9F7A-E65C719C9F0E}"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1258568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758B3D-0B6E-4942-9F7A-E65C719C9F0E}"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160186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758B3D-0B6E-4942-9F7A-E65C719C9F0E}" type="datetimeFigureOut">
              <a:rPr lang="en-US" smtClean="0"/>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3370267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758B3D-0B6E-4942-9F7A-E65C719C9F0E}" type="datetimeFigureOut">
              <a:rPr lang="en-US" smtClean="0"/>
              <a:t>10/22/2020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13281969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58B3D-0B6E-4942-9F7A-E65C719C9F0E}" type="datetimeFigureOut">
              <a:rPr lang="en-US" smtClean="0"/>
              <a:t>10/22/2020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3559673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A758B3D-0B6E-4942-9F7A-E65C719C9F0E}"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59148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Tree>
    <p:extLst>
      <p:ext uri="{BB962C8B-B14F-4D97-AF65-F5344CB8AC3E}">
        <p14:creationId xmlns:p14="http://schemas.microsoft.com/office/powerpoint/2010/main" val="300290191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A758B3D-0B6E-4942-9F7A-E65C719C9F0E}" type="datetimeFigureOut">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1408300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58B3D-0B6E-4942-9F7A-E65C719C9F0E}"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2279213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758B3D-0B6E-4942-9F7A-E65C719C9F0E}" type="datetimeFigureOut">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2AB71-D1B2-4440-B4F2-73717894299B}" type="slidenum">
              <a:rPr lang="en-US" smtClean="0"/>
              <a:t>‹#›</a:t>
            </a:fld>
            <a:endParaRPr lang="en-US"/>
          </a:p>
        </p:txBody>
      </p:sp>
    </p:spTree>
    <p:extLst>
      <p:ext uri="{BB962C8B-B14F-4D97-AF65-F5344CB8AC3E}">
        <p14:creationId xmlns:p14="http://schemas.microsoft.com/office/powerpoint/2010/main" val="735965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1" y="3586334"/>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6" name="Text Placeholder 5"/>
          <p:cNvSpPr>
            <a:spLocks noGrp="1"/>
          </p:cNvSpPr>
          <p:nvPr>
            <p:ph type="body" sz="quarter" idx="12" hasCustomPrompt="1"/>
          </p:nvPr>
        </p:nvSpPr>
        <p:spPr>
          <a:xfrm>
            <a:off x="510790" y="2996762"/>
            <a:ext cx="8184662" cy="411171"/>
          </a:xfrm>
          <a:prstGeom prst="rect">
            <a:avLst/>
          </a:prstGeom>
        </p:spPr>
        <p:txBody>
          <a:bodyPr>
            <a:noAutofit/>
          </a:bodyPr>
          <a:lstStyle>
            <a:lvl1pPr marL="0" indent="0">
              <a:lnSpc>
                <a:spcPct val="90000"/>
              </a:lnSpc>
              <a:buNone/>
              <a:defRPr sz="1800" b="0" i="0" baseline="0">
                <a:solidFill>
                  <a:srgbClr val="509E2F"/>
                </a:solidFill>
                <a:latin typeface="Orgon Slab Light"/>
                <a:cs typeface="Orgon Slab Light"/>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7"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(ORGON SLAB MEDIUM, 30 PT.)</a:t>
            </a:r>
            <a:endParaRPr lang="en-US" dirty="0"/>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a:p>
        </p:txBody>
      </p:sp>
    </p:spTree>
    <p:extLst>
      <p:ext uri="{BB962C8B-B14F-4D97-AF65-F5344CB8AC3E}">
        <p14:creationId xmlns:p14="http://schemas.microsoft.com/office/powerpoint/2010/main" val="212322536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996C20-722B-4235-B5E2-97B1E026A432}" type="datetime1">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265828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178B62-8201-47ED-9455-75AE4610F483}" type="datetime1">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2883585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1BFEF1-376A-4B4F-90E2-1A91ABF8F86B}" type="datetime1">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4237893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6E3FCE-CF4B-4ADB-B514-DF6FEE75184A}" type="datetime1">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4890057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D56999-5A20-4B7F-9A12-569AF29D6D1F}" type="datetime1">
              <a:rPr lang="en-US" smtClean="0"/>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3161301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55D2CC-93A8-41CB-B0C1-90AB8A282DBB}" type="datetime1">
              <a:rPr lang="en-US" smtClean="0"/>
              <a:t>10/22/2020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3614453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874464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10B83-4975-4062-B911-F51457AAE5B0}" type="datetime1">
              <a:rPr lang="en-US" smtClean="0"/>
              <a:t>10/22/2020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105969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48C1CD2-4A1B-4F74-B8F7-B72A840521D2}" type="datetime1">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4127533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D4B0F72D-8238-4A48-B930-F67AF9A5808A}" type="datetime1">
              <a:rPr lang="en-US" smtClean="0"/>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2878905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BD1E8D-041F-45B6-BD69-156ED9941D16}" type="datetime1">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39226822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B1B2D1-8ACE-4A3E-A0E8-73549EFF7D24}" type="datetime1">
              <a:rPr lang="en-US" smtClean="0"/>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62DC6F-4185-432D-B949-B28FC59DA1B0}" type="slidenum">
              <a:rPr lang="en-US" smtClean="0"/>
              <a:t>‹#›</a:t>
            </a:fld>
            <a:endParaRPr lang="en-US"/>
          </a:p>
        </p:txBody>
      </p:sp>
    </p:spTree>
    <p:extLst>
      <p:ext uri="{BB962C8B-B14F-4D97-AF65-F5344CB8AC3E}">
        <p14:creationId xmlns:p14="http://schemas.microsoft.com/office/powerpoint/2010/main" val="247615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003B49"/>
                </a:solidFill>
                <a:latin typeface="Orgon Slab ExtraLight"/>
                <a:cs typeface="Orgon Slab ExtraLight"/>
              </a:defRPr>
            </a:lvl1pPr>
            <a:lvl2pPr>
              <a:defRPr sz="2000" b="0" i="0" baseline="0">
                <a:solidFill>
                  <a:srgbClr val="003B49"/>
                </a:solidFill>
                <a:latin typeface="Orgon Slab ExtraLight"/>
                <a:cs typeface="Orgon Slab ExtraLight"/>
              </a:defRPr>
            </a:lvl2pPr>
            <a:lvl3pPr marL="1143000" indent="-228600">
              <a:buSzPct val="100000"/>
              <a:buFont typeface="Lucida Grande"/>
              <a:buChar char="&gt;"/>
              <a:defRPr sz="1800" b="0" i="0" baseline="0">
                <a:solidFill>
                  <a:srgbClr val="003B49"/>
                </a:solidFill>
                <a:latin typeface="Orgon Slab ExtraLight"/>
                <a:cs typeface="Orgon Slab ExtraLight"/>
              </a:defRPr>
            </a:lvl3pPr>
            <a:lvl4pPr>
              <a:defRPr sz="1600" b="0" i="0" baseline="0">
                <a:solidFill>
                  <a:srgbClr val="003B49"/>
                </a:solidFill>
                <a:latin typeface="Orgon Slab ExtraLight"/>
                <a:cs typeface="Orgon Slab ExtraLight"/>
              </a:defRPr>
            </a:lvl4pPr>
            <a:lvl5pPr marL="2057400" indent="-228600">
              <a:buFont typeface="Lucida Grande"/>
              <a:buChar char="&gt;"/>
              <a:defRPr sz="1400" b="0" i="0" baseline="0">
                <a:solidFill>
                  <a:srgbClr val="003B49"/>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003B49"/>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2" name="Picture 11"/>
          <p:cNvPicPr>
            <a:picLocks noChangeAspect="1"/>
          </p:cNvPicPr>
          <p:nvPr userDrawn="1"/>
        </p:nvPicPr>
        <p:blipFill>
          <a:blip r:embed="rId2"/>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351949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20871735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theme" Target="../theme/theme13.xml"/><Relationship Id="rId5" Type="http://schemas.openxmlformats.org/officeDocument/2006/relationships/image" Target="../media/image7.emf"/><Relationship Id="rId4" Type="http://schemas.openxmlformats.org/officeDocument/2006/relationships/image" Target="../media/image6.emf"/></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2.xml"/><Relationship Id="rId4" Type="http://schemas.openxmlformats.org/officeDocument/2006/relationships/slideLayout" Target="../slideLayouts/slideLayout18.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3.xml"/><Relationship Id="rId1" Type="http://schemas.openxmlformats.org/officeDocument/2006/relationships/slideLayout" Target="../slideLayouts/slideLayout1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jpg"/><Relationship Id="rId5" Type="http://schemas.openxmlformats.org/officeDocument/2006/relationships/theme" Target="../theme/theme37.xml"/><Relationship Id="rId4" Type="http://schemas.openxmlformats.org/officeDocument/2006/relationships/slideLayout" Target="../slideLayouts/slideLayout43.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jp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38.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1.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2.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3178D-84EE-4CB8-A279-6A93DE17BCD8}" type="slidenum">
              <a:rPr lang="en-US" smtClean="0"/>
              <a:t>‹#›</a:t>
            </a:fld>
            <a:endParaRPr lang="en-US"/>
          </a:p>
        </p:txBody>
      </p:sp>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74"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2012927331"/>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68037"/>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395208"/>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270915" y="5693839"/>
            <a:ext cx="891610" cy="724433"/>
          </a:xfrm>
          <a:prstGeom prst="rect">
            <a:avLst/>
          </a:prstGeom>
        </p:spPr>
      </p:pic>
      <p:sp>
        <p:nvSpPr>
          <p:cNvPr id="13" name="Rectangle 12"/>
          <p:cNvSpPr/>
          <p:nvPr userDrawn="1"/>
        </p:nvSpPr>
        <p:spPr>
          <a:xfrm>
            <a:off x="0" y="597425"/>
            <a:ext cx="5681128" cy="1943101"/>
          </a:xfrm>
          <a:prstGeom prst="rect">
            <a:avLst/>
          </a:prstGeom>
          <a:solidFill>
            <a:srgbClr val="0B2F3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3">
            <a:alphaModFix amt="14000"/>
          </a:blip>
          <a:stretch>
            <a:fillRect/>
          </a:stretch>
        </p:blipFill>
        <p:spPr>
          <a:xfrm>
            <a:off x="0" y="597425"/>
            <a:ext cx="5676900" cy="1943101"/>
          </a:xfrm>
          <a:prstGeom prst="rect">
            <a:avLst/>
          </a:prstGeom>
        </p:spPr>
      </p:pic>
      <p:pic>
        <p:nvPicPr>
          <p:cNvPr id="17" name="Picture 16"/>
          <p:cNvPicPr>
            <a:picLocks noChangeAspect="1"/>
          </p:cNvPicPr>
          <p:nvPr userDrawn="1"/>
        </p:nvPicPr>
        <p:blipFill>
          <a:blip r:embed="rId4"/>
          <a:stretch>
            <a:fillRect/>
          </a:stretch>
        </p:blipFill>
        <p:spPr>
          <a:xfrm>
            <a:off x="6792" y="5321300"/>
            <a:ext cx="812800" cy="1536700"/>
          </a:xfrm>
          <a:prstGeom prst="rect">
            <a:avLst/>
          </a:prstGeom>
        </p:spPr>
      </p:pic>
      <p:pic>
        <p:nvPicPr>
          <p:cNvPr id="18" name="Picture 17"/>
          <p:cNvPicPr>
            <a:picLocks noChangeAspect="1"/>
          </p:cNvPicPr>
          <p:nvPr userDrawn="1"/>
        </p:nvPicPr>
        <p:blipFill>
          <a:blip r:embed="rId5"/>
          <a:stretch>
            <a:fillRect/>
          </a:stretch>
        </p:blipFill>
        <p:spPr>
          <a:xfrm>
            <a:off x="8472950" y="23836"/>
            <a:ext cx="660400" cy="1295400"/>
          </a:xfrm>
          <a:prstGeom prst="rect">
            <a:avLst/>
          </a:prstGeom>
        </p:spPr>
      </p:pic>
    </p:spTree>
    <p:extLst>
      <p:ext uri="{BB962C8B-B14F-4D97-AF65-F5344CB8AC3E}">
        <p14:creationId xmlns:p14="http://schemas.microsoft.com/office/powerpoint/2010/main" val="227866357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3531483075"/>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26 April 2018</a:t>
            </a:r>
            <a:endParaRPr lang="en-US" dirty="0">
              <a:solidFill>
                <a:srgbClr val="003B49"/>
              </a:solidFill>
            </a:endParaRPr>
          </a:p>
        </p:txBody>
      </p:sp>
    </p:spTree>
    <p:extLst>
      <p:ext uri="{BB962C8B-B14F-4D97-AF65-F5344CB8AC3E}">
        <p14:creationId xmlns:p14="http://schemas.microsoft.com/office/powerpoint/2010/main" val="2695193307"/>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26 April 2018</a:t>
            </a:r>
            <a:endParaRPr lang="en-US" dirty="0">
              <a:solidFill>
                <a:srgbClr val="003B49"/>
              </a:solidFill>
            </a:endParaRPr>
          </a:p>
        </p:txBody>
      </p:sp>
      <p:sp>
        <p:nvSpPr>
          <p:cNvPr id="4" name="Slide Number Placeholder 3"/>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93B6C-ED48-4C63-A14D-569669A9B0C0}" type="slidenum">
              <a:rPr lang="en-US" smtClean="0"/>
              <a:t>‹#›</a:t>
            </a:fld>
            <a:endParaRPr lang="en-US"/>
          </a:p>
        </p:txBody>
      </p:sp>
    </p:spTree>
    <p:extLst>
      <p:ext uri="{BB962C8B-B14F-4D97-AF65-F5344CB8AC3E}">
        <p14:creationId xmlns:p14="http://schemas.microsoft.com/office/powerpoint/2010/main" val="3589128582"/>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26 April 2018</a:t>
            </a:r>
            <a:endParaRPr lang="en-US" dirty="0">
              <a:solidFill>
                <a:srgbClr val="003B49"/>
              </a:solidFill>
            </a:endParaRPr>
          </a:p>
        </p:txBody>
      </p:sp>
    </p:spTree>
    <p:extLst>
      <p:ext uri="{BB962C8B-B14F-4D97-AF65-F5344CB8AC3E}">
        <p14:creationId xmlns:p14="http://schemas.microsoft.com/office/powerpoint/2010/main" val="3174577149"/>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26 April 2018</a:t>
            </a:r>
            <a:endParaRPr lang="en-US" dirty="0">
              <a:solidFill>
                <a:srgbClr val="003B49"/>
              </a:solidFill>
            </a:endParaRPr>
          </a:p>
        </p:txBody>
      </p:sp>
    </p:spTree>
    <p:extLst>
      <p:ext uri="{BB962C8B-B14F-4D97-AF65-F5344CB8AC3E}">
        <p14:creationId xmlns:p14="http://schemas.microsoft.com/office/powerpoint/2010/main" val="2739682738"/>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26 April 2018</a:t>
            </a:r>
            <a:endParaRPr lang="en-US" dirty="0">
              <a:solidFill>
                <a:srgbClr val="003B49"/>
              </a:solidFill>
            </a:endParaRPr>
          </a:p>
        </p:txBody>
      </p:sp>
    </p:spTree>
    <p:extLst>
      <p:ext uri="{BB962C8B-B14F-4D97-AF65-F5344CB8AC3E}">
        <p14:creationId xmlns:p14="http://schemas.microsoft.com/office/powerpoint/2010/main" val="341170933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3D6F8-D88F-4B74-9A9E-4209C7A79A7D}" type="slidenum">
              <a:rPr lang="en-US" smtClean="0"/>
              <a:t>‹#›</a:t>
            </a:fld>
            <a:endParaRPr lang="en-US"/>
          </a:p>
        </p:txBody>
      </p:sp>
    </p:spTree>
    <p:extLst>
      <p:ext uri="{BB962C8B-B14F-4D97-AF65-F5344CB8AC3E}">
        <p14:creationId xmlns:p14="http://schemas.microsoft.com/office/powerpoint/2010/main" val="1277070034"/>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t>Campus Curricula Committee Report</a:t>
            </a:r>
          </a:p>
          <a:p>
            <a:pPr algn="ctr"/>
            <a:r>
              <a:rPr lang="en-US" dirty="0" smtClean="0"/>
              <a:t>14 June 2018</a:t>
            </a:r>
            <a:endParaRPr lang="en-US" dirty="0"/>
          </a:p>
        </p:txBody>
      </p:sp>
    </p:spTree>
    <p:extLst>
      <p:ext uri="{BB962C8B-B14F-4D97-AF65-F5344CB8AC3E}">
        <p14:creationId xmlns:p14="http://schemas.microsoft.com/office/powerpoint/2010/main" val="3518113198"/>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330836583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13 September 2018</a:t>
            </a:r>
            <a:endParaRPr lang="en-US" dirty="0">
              <a:solidFill>
                <a:srgbClr val="003B49"/>
              </a:solidFill>
            </a:endParaRPr>
          </a:p>
        </p:txBody>
      </p:sp>
    </p:spTree>
    <p:extLst>
      <p:ext uri="{BB962C8B-B14F-4D97-AF65-F5344CB8AC3E}">
        <p14:creationId xmlns:p14="http://schemas.microsoft.com/office/powerpoint/2010/main" val="3527838049"/>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96018873"/>
      </p:ext>
    </p:extLst>
  </p:cSld>
  <p:clrMap bg1="lt1" tx1="dk1" bg2="lt2" tx2="dk2" accent1="accent1" accent2="accent2" accent3="accent3" accent4="accent4" accent5="accent5" accent6="accent6" hlink="hlink" folHlink="folHlink"/>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854421"/>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546807"/>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B2B4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414837"/>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979430"/>
      </p:ext>
    </p:extLst>
  </p:cSld>
  <p:clrMap bg1="lt1" tx1="dk1" bg2="lt2" tx2="dk2" accent1="accent1" accent2="accent2" accent3="accent3" accent4="accent4" accent5="accent5" accent6="accent6" hlink="hlink" folHlink="folHlink"/>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21 February 2019</a:t>
            </a:r>
            <a:endParaRPr lang="en-US" dirty="0">
              <a:solidFill>
                <a:srgbClr val="003B49"/>
              </a:solidFill>
            </a:endParaRPr>
          </a:p>
        </p:txBody>
      </p:sp>
    </p:spTree>
    <p:extLst>
      <p:ext uri="{BB962C8B-B14F-4D97-AF65-F5344CB8AC3E}">
        <p14:creationId xmlns:p14="http://schemas.microsoft.com/office/powerpoint/2010/main" val="2306577691"/>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25 April 2019</a:t>
            </a:r>
            <a:endParaRPr lang="en-US" dirty="0">
              <a:solidFill>
                <a:srgbClr val="003B49"/>
              </a:solidFill>
            </a:endParaRPr>
          </a:p>
        </p:txBody>
      </p:sp>
    </p:spTree>
    <p:extLst>
      <p:ext uri="{BB962C8B-B14F-4D97-AF65-F5344CB8AC3E}">
        <p14:creationId xmlns:p14="http://schemas.microsoft.com/office/powerpoint/2010/main" val="69186715"/>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546E3-25E9-406E-AC78-269C480148B6}" type="slidenum">
              <a:rPr lang="en-US" smtClean="0"/>
              <a:t>‹#›</a:t>
            </a:fld>
            <a:endParaRPr lang="en-US"/>
          </a:p>
        </p:txBody>
      </p:sp>
    </p:spTree>
    <p:extLst>
      <p:ext uri="{BB962C8B-B14F-4D97-AF65-F5344CB8AC3E}">
        <p14:creationId xmlns:p14="http://schemas.microsoft.com/office/powerpoint/2010/main" val="3838618348"/>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1074281138"/>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6137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61322"/>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3088818798"/>
      </p:ext>
    </p:extLst>
  </p:cSld>
  <p:clrMap bg1="lt1" tx1="dk1" bg2="lt2" tx2="dk2" accent1="accent1" accent2="accent2" accent3="accent3" accent4="accent4" accent5="accent5" accent6="accent6" hlink="hlink" folHlink="folHlink"/>
  <p:sldLayoutIdLst>
    <p:sldLayoutId id="21474841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636484"/>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9CBA6F-CBBF-42EB-B132-4F4DA21B43B9}" type="datetimeFigureOut">
              <a:rPr lang="en-US" smtClean="0"/>
              <a:t>10/22/2020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42997B-39D4-418F-BDE1-0B2FA53189A6}" type="slidenum">
              <a:rPr lang="en-US" smtClean="0"/>
              <a:t>‹#›</a:t>
            </a:fld>
            <a:endParaRPr lang="en-US"/>
          </a:p>
        </p:txBody>
      </p:sp>
    </p:spTree>
    <p:extLst>
      <p:ext uri="{BB962C8B-B14F-4D97-AF65-F5344CB8AC3E}">
        <p14:creationId xmlns:p14="http://schemas.microsoft.com/office/powerpoint/2010/main" val="3193967607"/>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3394534097"/>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t>Campus Curricula Committee Report</a:t>
            </a:r>
          </a:p>
          <a:p>
            <a:pPr algn="ctr"/>
            <a:r>
              <a:rPr lang="en-US" dirty="0" smtClean="0"/>
              <a:t>10 September 2020</a:t>
            </a:r>
            <a:endParaRPr lang="en-US" dirty="0"/>
          </a:p>
        </p:txBody>
      </p:sp>
    </p:spTree>
    <p:extLst>
      <p:ext uri="{BB962C8B-B14F-4D97-AF65-F5344CB8AC3E}">
        <p14:creationId xmlns:p14="http://schemas.microsoft.com/office/powerpoint/2010/main" val="1034731387"/>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t>Campus Curricula Committee Report</a:t>
            </a:r>
          </a:p>
          <a:p>
            <a:pPr algn="ctr"/>
            <a:r>
              <a:rPr lang="en-US" dirty="0" smtClean="0"/>
              <a:t>22 October 2020</a:t>
            </a:r>
            <a:endParaRPr lang="en-US" dirty="0"/>
          </a:p>
        </p:txBody>
      </p:sp>
    </p:spTree>
    <p:extLst>
      <p:ext uri="{BB962C8B-B14F-4D97-AF65-F5344CB8AC3E}">
        <p14:creationId xmlns:p14="http://schemas.microsoft.com/office/powerpoint/2010/main" val="743308937"/>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3983215316"/>
      </p:ext>
    </p:extLst>
  </p:cSld>
  <p:clrMap bg1="lt1" tx1="dk1" bg2="lt2" tx2="dk2" accent1="accent1" accent2="accent2" accent3="accent3" accent4="accent4" accent5="accent5" accent6="accent6" hlink="hlink" folHlink="folHlink"/>
  <p:sldLayoutIdLst>
    <p:sldLayoutId id="2147484189" r:id="rId1"/>
    <p:sldLayoutId id="214748419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958639"/>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532337-F38B-4314-8492-689825917ECD}" type="datetimeFigureOut">
              <a:rPr lang="en-US" smtClean="0"/>
              <a:t>10/22/2020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5697BF-07EB-4156-946C-719BABCC96A3}" type="slidenum">
              <a:rPr lang="en-US" smtClean="0"/>
              <a:t>‹#›</a:t>
            </a:fld>
            <a:endParaRPr lang="en-US"/>
          </a:p>
        </p:txBody>
      </p:sp>
    </p:spTree>
    <p:extLst>
      <p:ext uri="{BB962C8B-B14F-4D97-AF65-F5344CB8AC3E}">
        <p14:creationId xmlns:p14="http://schemas.microsoft.com/office/powerpoint/2010/main" val="722969724"/>
      </p:ext>
    </p:extLst>
  </p:cSld>
  <p:clrMap bg1="lt1" tx1="dk1" bg2="lt2" tx2="dk2" accent1="accent1" accent2="accent2" accent3="accent3" accent4="accent4" accent5="accent5" accent6="accent6" hlink="hlink" folHlink="folHlink"/>
  <p:sldLayoutIdLst>
    <p:sldLayoutId id="214748419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758B3D-0B6E-4942-9F7A-E65C719C9F0E}" type="datetimeFigureOut">
              <a:rPr lang="en-US" smtClean="0"/>
              <a:t>10/22/2020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12AB71-D1B2-4440-B4F2-73717894299B}" type="slidenum">
              <a:rPr lang="en-US" smtClean="0"/>
              <a:t>‹#›</a:t>
            </a:fld>
            <a:endParaRPr lang="en-US"/>
          </a:p>
        </p:txBody>
      </p:sp>
    </p:spTree>
    <p:extLst>
      <p:ext uri="{BB962C8B-B14F-4D97-AF65-F5344CB8AC3E}">
        <p14:creationId xmlns:p14="http://schemas.microsoft.com/office/powerpoint/2010/main" val="86320711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E9573A5-946A-48C2-ACE9-BCB080A3BB84}" type="datetime1">
              <a:rPr lang="en-US" smtClean="0"/>
              <a:t>10/22/2020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62DC6F-4185-432D-B949-B28FC59DA1B0}" type="slidenum">
              <a:rPr lang="en-US" smtClean="0"/>
              <a:t>‹#›</a:t>
            </a:fld>
            <a:endParaRPr lang="en-US"/>
          </a:p>
        </p:txBody>
      </p:sp>
    </p:spTree>
    <p:extLst>
      <p:ext uri="{BB962C8B-B14F-4D97-AF65-F5344CB8AC3E}">
        <p14:creationId xmlns:p14="http://schemas.microsoft.com/office/powerpoint/2010/main" val="2644244800"/>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22 March 2018</a:t>
            </a:r>
            <a:endParaRPr lang="en-US" dirty="0">
              <a:solidFill>
                <a:srgbClr val="003B49"/>
              </a:solidFill>
            </a:endParaRPr>
          </a:p>
        </p:txBody>
      </p:sp>
    </p:spTree>
    <p:extLst>
      <p:ext uri="{BB962C8B-B14F-4D97-AF65-F5344CB8AC3E}">
        <p14:creationId xmlns:p14="http://schemas.microsoft.com/office/powerpoint/2010/main" val="392745188"/>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22 March 2018</a:t>
            </a:r>
            <a:endParaRPr lang="en-US" dirty="0">
              <a:solidFill>
                <a:srgbClr val="003B49"/>
              </a:solidFill>
            </a:endParaRPr>
          </a:p>
        </p:txBody>
      </p:sp>
    </p:spTree>
    <p:extLst>
      <p:ext uri="{BB962C8B-B14F-4D97-AF65-F5344CB8AC3E}">
        <p14:creationId xmlns:p14="http://schemas.microsoft.com/office/powerpoint/2010/main" val="1080658207"/>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22 March 2018</a:t>
            </a:r>
            <a:endParaRPr lang="en-US" dirty="0">
              <a:solidFill>
                <a:srgbClr val="003B49"/>
              </a:solidFill>
            </a:endParaRPr>
          </a:p>
        </p:txBody>
      </p:sp>
    </p:spTree>
    <p:extLst>
      <p:ext uri="{BB962C8B-B14F-4D97-AF65-F5344CB8AC3E}">
        <p14:creationId xmlns:p14="http://schemas.microsoft.com/office/powerpoint/2010/main" val="2056669090"/>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22 March 2018</a:t>
            </a:r>
            <a:endParaRPr lang="en-US" dirty="0">
              <a:solidFill>
                <a:srgbClr val="003B49"/>
              </a:solidFill>
            </a:endParaRPr>
          </a:p>
        </p:txBody>
      </p:sp>
    </p:spTree>
    <p:extLst>
      <p:ext uri="{BB962C8B-B14F-4D97-AF65-F5344CB8AC3E}">
        <p14:creationId xmlns:p14="http://schemas.microsoft.com/office/powerpoint/2010/main" val="3871082889"/>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TextBox 2"/>
          <p:cNvSpPr txBox="1"/>
          <p:nvPr userDrawn="1"/>
        </p:nvSpPr>
        <p:spPr>
          <a:xfrm>
            <a:off x="5150348" y="679673"/>
            <a:ext cx="3735658" cy="646331"/>
          </a:xfrm>
          <a:prstGeom prst="rect">
            <a:avLst/>
          </a:prstGeom>
          <a:noFill/>
        </p:spPr>
        <p:txBody>
          <a:bodyPr wrap="square" rtlCol="0">
            <a:spAutoFit/>
          </a:bodyPr>
          <a:lstStyle/>
          <a:p>
            <a:pPr algn="ctr"/>
            <a:r>
              <a:rPr lang="en-US" dirty="0" smtClean="0">
                <a:solidFill>
                  <a:srgbClr val="003B49"/>
                </a:solidFill>
              </a:rPr>
              <a:t>Campus Curricula Committee Report</a:t>
            </a:r>
          </a:p>
          <a:p>
            <a:pPr algn="ctr"/>
            <a:r>
              <a:rPr lang="en-US" dirty="0" smtClean="0">
                <a:solidFill>
                  <a:srgbClr val="003B49"/>
                </a:solidFill>
              </a:rPr>
              <a:t>22 March 2018</a:t>
            </a:r>
            <a:endParaRPr lang="en-US" dirty="0">
              <a:solidFill>
                <a:srgbClr val="003B49"/>
              </a:solidFill>
            </a:endParaRPr>
          </a:p>
        </p:txBody>
      </p:sp>
    </p:spTree>
    <p:extLst>
      <p:ext uri="{BB962C8B-B14F-4D97-AF65-F5344CB8AC3E}">
        <p14:creationId xmlns:p14="http://schemas.microsoft.com/office/powerpoint/2010/main" val="314979318"/>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9.xml"/></Relationships>
</file>

<file path=ppt/slides/_rels/slide10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9.xml"/></Relationships>
</file>

<file path=ppt/slides/_rels/slide1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9.xml"/></Relationships>
</file>

<file path=ppt/slides/_rels/slide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58.xml"/><Relationship Id="rId5" Type="http://schemas.openxmlformats.org/officeDocument/2006/relationships/image" Target="../media/image17.png"/><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3" Type="http://schemas.openxmlformats.org/officeDocument/2006/relationships/hyperlink" Target="mailto:eladaway@mst.edu" TargetMode="External"/><Relationship Id="rId7" Type="http://schemas.openxmlformats.org/officeDocument/2006/relationships/hyperlink" Target="mailto:sarangap@mst.edu" TargetMode="External"/><Relationship Id="rId2" Type="http://schemas.openxmlformats.org/officeDocument/2006/relationships/hyperlink" Target="mailto:kosbar@mst.edu" TargetMode="External"/><Relationship Id="rId1" Type="http://schemas.openxmlformats.org/officeDocument/2006/relationships/slideLayout" Target="../slideLayouts/slideLayout50.xml"/><Relationship Id="rId6" Type="http://schemas.openxmlformats.org/officeDocument/2006/relationships/hyperlink" Target="mailto:dludlow@mst.edu" TargetMode="External"/><Relationship Id="rId5" Type="http://schemas.openxmlformats.org/officeDocument/2006/relationships/hyperlink" Target="mailto:insall@mst.edu" TargetMode="External"/><Relationship Id="rId4" Type="http://schemas.openxmlformats.org/officeDocument/2006/relationships/hyperlink" Target="mailto:huberp@mst.edu"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9.xml"/></Relationships>
</file>

<file path=ppt/slides/_rels/slide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9.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9.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9.xml"/></Relationships>
</file>

<file path=ppt/slides/_rels/slide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9.xml"/></Relationships>
</file>

<file path=ppt/slides/_rels/slide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a:xfrm>
            <a:off x="533971" y="2144530"/>
            <a:ext cx="6972300" cy="2641756"/>
          </a:xfrm>
        </p:spPr>
        <p:txBody>
          <a:bodyPr/>
          <a:lstStyle/>
          <a:p>
            <a:r>
              <a:rPr lang="en-US" dirty="0" smtClean="0"/>
              <a:t>Faculty Senate Meeting</a:t>
            </a:r>
          </a:p>
          <a:p>
            <a:r>
              <a:rPr lang="en-US" sz="3600" dirty="0" smtClean="0"/>
              <a:t>October 22, 2020</a:t>
            </a:r>
          </a:p>
          <a:p>
            <a:endParaRPr lang="en-US" sz="3600" dirty="0"/>
          </a:p>
        </p:txBody>
      </p:sp>
      <p:sp>
        <p:nvSpPr>
          <p:cNvPr id="4" name="Slide Number Placeholder 3"/>
          <p:cNvSpPr>
            <a:spLocks noGrp="1"/>
          </p:cNvSpPr>
          <p:nvPr>
            <p:ph type="sldNum" sz="quarter" idx="11"/>
          </p:nvPr>
        </p:nvSpPr>
        <p:spPr/>
        <p:txBody>
          <a:bodyPr/>
          <a:lstStyle/>
          <a:p>
            <a:fld id="{7E03178D-84EE-4CB8-A279-6A93DE17BCD8}" type="slidenum">
              <a:rPr lang="en-US" smtClean="0"/>
              <a:t>1</a:t>
            </a:fld>
            <a:endParaRPr lang="en-US"/>
          </a:p>
        </p:txBody>
      </p:sp>
    </p:spTree>
    <p:extLst>
      <p:ext uri="{BB962C8B-B14F-4D97-AF65-F5344CB8AC3E}">
        <p14:creationId xmlns:p14="http://schemas.microsoft.com/office/powerpoint/2010/main" val="1913477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smtClean="0">
                <a:latin typeface="Orgon Slab" panose="02000503000000020004" pitchFamily="50" charset="0"/>
              </a:rPr>
              <a:t>V</a:t>
            </a:r>
            <a:r>
              <a:rPr lang="en-US" sz="3600" dirty="0">
                <a:latin typeface="Orgon Slab" panose="02000503000000020004" pitchFamily="50" charset="0"/>
              </a:rPr>
              <a:t>. 	Administrative Reports</a:t>
            </a:r>
          </a:p>
          <a:p>
            <a:pPr marL="0" indent="0" defTabSz="685800">
              <a:buNone/>
            </a:pPr>
            <a:r>
              <a:rPr lang="en-US" sz="3600" dirty="0"/>
              <a:t>	</a:t>
            </a:r>
            <a:r>
              <a:rPr lang="en-US" sz="3600" dirty="0" smtClean="0">
                <a:solidFill>
                  <a:srgbClr val="003B49"/>
                </a:solidFill>
                <a:latin typeface="Orgon Slab" panose="02000503000000020004" pitchFamily="50" charset="0"/>
              </a:rPr>
              <a:t>A.</a:t>
            </a: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Chancellor’s Report</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M. Dehghani</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2" name="Slide Number Placeholder 1"/>
          <p:cNvSpPr>
            <a:spLocks noGrp="1"/>
          </p:cNvSpPr>
          <p:nvPr>
            <p:ph type="sldNum" sz="quarter" idx="14"/>
          </p:nvPr>
        </p:nvSpPr>
        <p:spPr/>
        <p:txBody>
          <a:bodyPr/>
          <a:lstStyle/>
          <a:p>
            <a:fld id="{7E03178D-84EE-4CB8-A279-6A93DE17BCD8}" type="slidenum">
              <a:rPr lang="en-US" sz="900" smtClean="0"/>
              <a:t>10</a:t>
            </a:fld>
            <a:endParaRPr lang="en-US" sz="900" dirty="0"/>
          </a:p>
        </p:txBody>
      </p:sp>
    </p:spTree>
    <p:extLst>
      <p:ext uri="{BB962C8B-B14F-4D97-AF65-F5344CB8AC3E}">
        <p14:creationId xmlns:p14="http://schemas.microsoft.com/office/powerpoint/2010/main" val="34474665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D.5. Faculty Standing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100</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6286" t="22947" r="38659" b="36677"/>
          <a:stretch/>
        </p:blipFill>
        <p:spPr>
          <a:xfrm>
            <a:off x="1557960" y="2125266"/>
            <a:ext cx="4808054" cy="3115141"/>
          </a:xfrm>
          <a:prstGeom prst="rect">
            <a:avLst/>
          </a:prstGeom>
        </p:spPr>
      </p:pic>
    </p:spTree>
    <p:extLst>
      <p:ext uri="{BB962C8B-B14F-4D97-AF65-F5344CB8AC3E}">
        <p14:creationId xmlns:p14="http://schemas.microsoft.com/office/powerpoint/2010/main" val="34043949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D.6. Judicial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101</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3569" t="62464" r="38008" b="8068"/>
          <a:stretch/>
        </p:blipFill>
        <p:spPr>
          <a:xfrm>
            <a:off x="1102002" y="2125266"/>
            <a:ext cx="6300868" cy="2718197"/>
          </a:xfrm>
          <a:prstGeom prst="rect">
            <a:avLst/>
          </a:prstGeom>
        </p:spPr>
      </p:pic>
    </p:spTree>
    <p:extLst>
      <p:ext uri="{BB962C8B-B14F-4D97-AF65-F5344CB8AC3E}">
        <p14:creationId xmlns:p14="http://schemas.microsoft.com/office/powerpoint/2010/main" val="8684486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23901"/>
            <a:ext cx="7886700" cy="994172"/>
          </a:xfrm>
        </p:spPr>
        <p:txBody>
          <a:bodyPr/>
          <a:lstStyle/>
          <a:p>
            <a:r>
              <a:rPr lang="en-US" dirty="0" smtClean="0"/>
              <a:t>D.5. Judicial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102</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6775" t="24879" r="38007" b="19082"/>
          <a:stretch/>
        </p:blipFill>
        <p:spPr>
          <a:xfrm>
            <a:off x="1465090" y="1519445"/>
            <a:ext cx="4830418" cy="4323522"/>
          </a:xfrm>
          <a:prstGeom prst="rect">
            <a:avLst/>
          </a:prstGeom>
        </p:spPr>
      </p:pic>
    </p:spTree>
    <p:extLst>
      <p:ext uri="{BB962C8B-B14F-4D97-AF65-F5344CB8AC3E}">
        <p14:creationId xmlns:p14="http://schemas.microsoft.com/office/powerpoint/2010/main" val="40804183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D.7. Special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103</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3460" t="29710" r="37029" b="17343"/>
          <a:stretch/>
        </p:blipFill>
        <p:spPr>
          <a:xfrm>
            <a:off x="1060380" y="1835012"/>
            <a:ext cx="5419312" cy="4084983"/>
          </a:xfrm>
          <a:prstGeom prst="rect">
            <a:avLst/>
          </a:prstGeom>
        </p:spPr>
      </p:pic>
    </p:spTree>
    <p:extLst>
      <p:ext uri="{BB962C8B-B14F-4D97-AF65-F5344CB8AC3E}">
        <p14:creationId xmlns:p14="http://schemas.microsoft.com/office/powerpoint/2010/main" val="12532827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 Student Regulations and Governance</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104</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0743" t="27005" r="35290" b="47101"/>
          <a:stretch/>
        </p:blipFill>
        <p:spPr>
          <a:xfrm>
            <a:off x="745435" y="2027582"/>
            <a:ext cx="7403195" cy="2452481"/>
          </a:xfrm>
          <a:prstGeom prst="rect">
            <a:avLst/>
          </a:prstGeom>
        </p:spPr>
      </p:pic>
    </p:spTree>
    <p:extLst>
      <p:ext uri="{BB962C8B-B14F-4D97-AF65-F5344CB8AC3E}">
        <p14:creationId xmlns:p14="http://schemas.microsoft.com/office/powerpoint/2010/main" val="35243250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55170" y="2380433"/>
            <a:ext cx="7695041" cy="4202582"/>
          </a:xfrm>
        </p:spPr>
        <p:txBody>
          <a:bodyPr/>
          <a:lstStyle/>
          <a:p>
            <a:pPr marL="0" indent="0" defTabSz="914400">
              <a:buNone/>
            </a:pPr>
            <a:r>
              <a:rPr lang="en-US" sz="3600" dirty="0" smtClean="0">
                <a:latin typeface="Orgon Slab" panose="02000503000000020004" pitchFamily="50" charset="0"/>
              </a:rPr>
              <a:t>VIII.	  New Business </a:t>
            </a:r>
            <a:endParaRPr lang="en-US" sz="3600" b="1" dirty="0" smtClean="0">
              <a:solidFill>
                <a:srgbClr val="003B49"/>
              </a:solidFill>
            </a:endParaRPr>
          </a:p>
        </p:txBody>
      </p:sp>
      <p:sp>
        <p:nvSpPr>
          <p:cNvPr id="4" name="Text Placeholder 3"/>
          <p:cNvSpPr>
            <a:spLocks noGrp="1"/>
          </p:cNvSpPr>
          <p:nvPr>
            <p:ph type="body" sz="quarter" idx="12"/>
          </p:nvPr>
        </p:nvSpPr>
        <p:spPr>
          <a:xfrm>
            <a:off x="555170" y="1790003"/>
            <a:ext cx="7695042" cy="473672"/>
          </a:xfrm>
        </p:spPr>
        <p:txBody>
          <a:bodyPr>
            <a:noAutofit/>
          </a:bodyPr>
          <a:lstStyle/>
          <a:p>
            <a:r>
              <a:rPr lang="en-US" sz="3600" dirty="0"/>
              <a:t>Agenda</a:t>
            </a:r>
          </a:p>
        </p:txBody>
      </p:sp>
      <p:sp>
        <p:nvSpPr>
          <p:cNvPr id="2" name="Slide Number Placeholder 1"/>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Tree>
    <p:extLst>
      <p:ext uri="{BB962C8B-B14F-4D97-AF65-F5344CB8AC3E}">
        <p14:creationId xmlns:p14="http://schemas.microsoft.com/office/powerpoint/2010/main" val="420258071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2604973"/>
            <a:ext cx="7781052" cy="2116317"/>
          </a:xfrm>
        </p:spPr>
        <p:txBody>
          <a:bodyPr/>
          <a:lstStyle/>
          <a:p>
            <a:pPr marL="0" indent="0">
              <a:buNone/>
              <a:tabLst>
                <a:tab pos="914400" algn="l"/>
              </a:tabLst>
            </a:pPr>
            <a:r>
              <a:rPr lang="en-US" sz="3600" b="1" dirty="0" smtClean="0">
                <a:latin typeface="Orgon Slab Light" panose="02000503000000020004" pitchFamily="50" charset="0"/>
              </a:rPr>
              <a:t>IX. 	Adjourn</a:t>
            </a:r>
          </a:p>
          <a:p>
            <a:endParaRPr lang="en-US" sz="3600" b="1" dirty="0" smtClean="0">
              <a:solidFill>
                <a:srgbClr val="003B49"/>
              </a:solidFill>
              <a:latin typeface="Orgon Slab Light" panose="02000503000000020004" pitchFamily="50" charset="0"/>
            </a:endParaRPr>
          </a:p>
          <a:p>
            <a:pPr marL="514350" indent="-514350">
              <a:buAutoNum type="romanUcPeriod" startAt="5"/>
            </a:pPr>
            <a:endParaRPr lang="en-US" sz="3600" b="1" dirty="0">
              <a:solidFill>
                <a:srgbClr val="003B49"/>
              </a:solidFill>
              <a:latin typeface="Orgon Slab ExtraLight" panose="02000503000000020004" pitchFamily="50" charset="0"/>
            </a:endParaRPr>
          </a:p>
          <a:p>
            <a:endParaRPr lang="en-US" sz="3600" dirty="0"/>
          </a:p>
        </p:txBody>
      </p:sp>
      <p:sp>
        <p:nvSpPr>
          <p:cNvPr id="4" name="Text Placeholder 3"/>
          <p:cNvSpPr>
            <a:spLocks noGrp="1"/>
          </p:cNvSpPr>
          <p:nvPr>
            <p:ph type="body" sz="quarter" idx="12"/>
          </p:nvPr>
        </p:nvSpPr>
        <p:spPr>
          <a:xfrm>
            <a:off x="914400" y="1790003"/>
            <a:ext cx="7781052" cy="696720"/>
          </a:xfrm>
        </p:spPr>
        <p:txBody>
          <a:bodyPr/>
          <a:lstStyle/>
          <a:p>
            <a:r>
              <a:rPr lang="en-US" sz="3600" dirty="0">
                <a:latin typeface="Orgon Slab" panose="02000503000000020004" pitchFamily="50" charset="0"/>
              </a:rPr>
              <a:t>Agenda</a:t>
            </a:r>
          </a:p>
        </p:txBody>
      </p:sp>
      <p:sp>
        <p:nvSpPr>
          <p:cNvPr id="5" name="TextBox 4"/>
          <p:cNvSpPr txBox="1"/>
          <p:nvPr/>
        </p:nvSpPr>
        <p:spPr>
          <a:xfrm>
            <a:off x="8369559" y="6311387"/>
            <a:ext cx="437860" cy="276999"/>
          </a:xfrm>
          <a:prstGeom prst="rect">
            <a:avLst/>
          </a:prstGeom>
          <a:noFill/>
        </p:spPr>
        <p:txBody>
          <a:bodyPr wrap="square" rtlCol="0">
            <a:spAutoFit/>
          </a:bodyPr>
          <a:lstStyle>
            <a:defPPr>
              <a:defRPr lang="en-US"/>
            </a:defPPr>
            <a:lvl1pPr>
              <a:defRPr sz="1200">
                <a:solidFill>
                  <a:srgbClr val="003B49"/>
                </a:solidFill>
              </a:defRPr>
            </a:lvl1pPr>
          </a:lstStyle>
          <a:p>
            <a:fld id="{477D04EB-D600-4A5B-9F34-2ADF860BB5CA}" type="slidenum">
              <a:rPr lang="en-US">
                <a:solidFill>
                  <a:schemeClr val="tx1">
                    <a:tint val="75000"/>
                  </a:schemeClr>
                </a:solidFill>
              </a:rPr>
              <a:pPr/>
              <a:t>106</a:t>
            </a:fld>
            <a:endParaRPr lang="en-US" dirty="0">
              <a:solidFill>
                <a:schemeClr val="tx1">
                  <a:tint val="75000"/>
                </a:schemeClr>
              </a:solidFill>
            </a:endParaRPr>
          </a:p>
        </p:txBody>
      </p:sp>
    </p:spTree>
    <p:extLst>
      <p:ext uri="{BB962C8B-B14F-4D97-AF65-F5344CB8AC3E}">
        <p14:creationId xmlns:p14="http://schemas.microsoft.com/office/powerpoint/2010/main" val="2911155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8681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About the Kummer Gift</a:t>
            </a:r>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713751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Kummer Institute Blueprint</a:t>
            </a:r>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275793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Kummer Institute Blueprint</a:t>
            </a:r>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585860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About the Doshi Gift</a:t>
            </a:r>
            <a:endParaRPr lang="en-US" dirty="0"/>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542852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987475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smtClean="0">
                <a:latin typeface="Orgon Slab" panose="02000503000000020004" pitchFamily="50" charset="0"/>
              </a:rPr>
              <a:t>V</a:t>
            </a:r>
            <a:r>
              <a:rPr lang="en-US" sz="3600" dirty="0">
                <a:latin typeface="Orgon Slab" panose="02000503000000020004" pitchFamily="50" charset="0"/>
              </a:rPr>
              <a:t>. 	</a:t>
            </a:r>
            <a:r>
              <a:rPr lang="en-US" sz="3600" dirty="0" smtClean="0">
                <a:latin typeface="Orgon Slab" panose="02000503000000020004" pitchFamily="50" charset="0"/>
              </a:rPr>
              <a:t>Administrative </a:t>
            </a:r>
            <a:r>
              <a:rPr lang="en-US" sz="3600" dirty="0">
                <a:latin typeface="Orgon Slab" panose="02000503000000020004" pitchFamily="50" charset="0"/>
              </a:rPr>
              <a:t>Reports</a:t>
            </a:r>
          </a:p>
          <a:p>
            <a:pPr marL="0" indent="0" defTabSz="685800">
              <a:buNone/>
            </a:pPr>
            <a:r>
              <a:rPr lang="en-US" sz="3600" dirty="0"/>
              <a:t>	</a:t>
            </a:r>
            <a:r>
              <a:rPr lang="en-US" sz="3600" dirty="0">
                <a:solidFill>
                  <a:srgbClr val="003B49"/>
                </a:solidFill>
                <a:latin typeface="Orgon Slab" panose="02000503000000020004" pitchFamily="50" charset="0"/>
              </a:rPr>
              <a:t>B</a:t>
            </a:r>
            <a:r>
              <a:rPr lang="en-US" sz="3600" dirty="0" smtClean="0">
                <a:solidFill>
                  <a:srgbClr val="003B49"/>
                </a:solidFill>
                <a:latin typeface="Orgon Slab" panose="02000503000000020004" pitchFamily="50" charset="0"/>
              </a:rPr>
              <a:t>.</a:t>
            </a: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Provost’s Report</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S. Roberts</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2" name="Slide Number Placeholder 1"/>
          <p:cNvSpPr>
            <a:spLocks noGrp="1"/>
          </p:cNvSpPr>
          <p:nvPr>
            <p:ph type="sldNum" sz="quarter" idx="14"/>
          </p:nvPr>
        </p:nvSpPr>
        <p:spPr/>
        <p:txBody>
          <a:bodyPr/>
          <a:lstStyle/>
          <a:p>
            <a:fld id="{7E03178D-84EE-4CB8-A279-6A93DE17BCD8}" type="slidenum">
              <a:rPr lang="en-US" sz="900" smtClean="0"/>
              <a:t>17</a:t>
            </a:fld>
            <a:endParaRPr lang="en-US" sz="900" dirty="0"/>
          </a:p>
        </p:txBody>
      </p:sp>
    </p:spTree>
    <p:extLst>
      <p:ext uri="{BB962C8B-B14F-4D97-AF65-F5344CB8AC3E}">
        <p14:creationId xmlns:p14="http://schemas.microsoft.com/office/powerpoint/2010/main" val="1047559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
        <p:nvSpPr>
          <p:cNvPr id="3" name="TextBox 2"/>
          <p:cNvSpPr txBox="1"/>
          <p:nvPr/>
        </p:nvSpPr>
        <p:spPr>
          <a:xfrm>
            <a:off x="1573328" y="2041226"/>
            <a:ext cx="5997347" cy="1200329"/>
          </a:xfrm>
          <a:prstGeom prst="rect">
            <a:avLst/>
          </a:prstGeom>
          <a:noFill/>
        </p:spPr>
        <p:txBody>
          <a:bodyPr wrap="none" rtlCol="0">
            <a:spAutoFit/>
          </a:bodyPr>
          <a:lstStyle/>
          <a:p>
            <a:pPr algn="ctr" defTabSz="685800"/>
            <a:r>
              <a:rPr lang="en-US" sz="2400" dirty="0">
                <a:solidFill>
                  <a:srgbClr val="70AD47"/>
                </a:solidFill>
                <a:latin typeface="Orgon Slab Light" panose="02000503000000020004" pitchFamily="50" charset="0"/>
              </a:rPr>
              <a:t>Interim Provost’s Report to Faculty Senate</a:t>
            </a:r>
          </a:p>
          <a:p>
            <a:pPr algn="ctr" defTabSz="685800"/>
            <a:endParaRPr lang="en-US" sz="2400" dirty="0">
              <a:solidFill>
                <a:srgbClr val="70AD47"/>
              </a:solidFill>
              <a:latin typeface="Orgon Slab Light" panose="02000503000000020004" pitchFamily="50" charset="0"/>
            </a:endParaRPr>
          </a:p>
          <a:p>
            <a:pPr algn="ctr" defTabSz="685800"/>
            <a:r>
              <a:rPr lang="en-US" sz="2400" dirty="0">
                <a:solidFill>
                  <a:srgbClr val="70AD47"/>
                </a:solidFill>
                <a:latin typeface="Orgon Slab Light" panose="02000503000000020004" pitchFamily="50" charset="0"/>
              </a:rPr>
              <a:t>October 22, 2020</a:t>
            </a:r>
            <a:endParaRPr lang="en-US" sz="2400" dirty="0">
              <a:solidFill>
                <a:srgbClr val="70AD47"/>
              </a:solidFill>
              <a:latin typeface="Orgon Slab Light" panose="02000503000000020004" pitchFamily="50" charset="0"/>
            </a:endParaRPr>
          </a:p>
        </p:txBody>
      </p:sp>
    </p:spTree>
    <p:extLst>
      <p:ext uri="{BB962C8B-B14F-4D97-AF65-F5344CB8AC3E}">
        <p14:creationId xmlns:p14="http://schemas.microsoft.com/office/powerpoint/2010/main" val="116212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581038" y="1044976"/>
            <a:ext cx="3981925" cy="462469"/>
          </a:xfrm>
          <a:prstGeom prst="rect">
            <a:avLst/>
          </a:prstGeom>
        </p:spPr>
        <p:txBody>
          <a:bodyPr>
            <a:normAutofit fontScale="92500"/>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Online Teaching Certification</a:t>
            </a:r>
          </a:p>
        </p:txBody>
      </p:sp>
      <p:sp>
        <p:nvSpPr>
          <p:cNvPr id="8" name="Text Placeholder 1"/>
          <p:cNvSpPr txBox="1">
            <a:spLocks/>
          </p:cNvSpPr>
          <p:nvPr/>
        </p:nvSpPr>
        <p:spPr>
          <a:xfrm>
            <a:off x="0" y="1582260"/>
            <a:ext cx="9144000" cy="3321074"/>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Light"/>
                <a:ea typeface="+mn-ea"/>
                <a:cs typeface="Orgon Slab 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Light"/>
                <a:ea typeface="+mn-ea"/>
                <a:cs typeface="Orgon Slab 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Light"/>
                <a:ea typeface="+mn-ea"/>
                <a:cs typeface="Orgon Slab 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Light"/>
                <a:ea typeface="+mn-ea"/>
                <a:cs typeface="Orgon Slab 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Light"/>
                <a:ea typeface="+mn-ea"/>
                <a:cs typeface="Orgon Slab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r>
              <a:rPr lang="en-US" sz="1500" dirty="0"/>
              <a:t>UM System eLearning </a:t>
            </a:r>
            <a:r>
              <a:rPr lang="en-US" sz="1500" dirty="0"/>
              <a:t>Academic Council and the Online Faculty Advisory </a:t>
            </a:r>
            <a:r>
              <a:rPr lang="en-US" sz="1500" dirty="0"/>
              <a:t>Committee developed a list of certification options to fulfill </a:t>
            </a:r>
            <a:r>
              <a:rPr lang="en-US" sz="1500" dirty="0"/>
              <a:t>the existing, UM System-wide requirement that instructors teaching online courses be certified to do so prior to teaching </a:t>
            </a:r>
            <a:r>
              <a:rPr lang="en-US" sz="1500" dirty="0"/>
              <a:t>online.</a:t>
            </a:r>
          </a:p>
          <a:p>
            <a:pPr marL="257175" indent="-257175" defTabSz="342900"/>
            <a:endParaRPr lang="en-US" sz="1500" dirty="0"/>
          </a:p>
          <a:p>
            <a:pPr marL="257175" indent="-257175" defTabSz="342900"/>
            <a:r>
              <a:rPr lang="en-US" sz="1500" dirty="0"/>
              <a:t>Required for individuals teaching online courses, </a:t>
            </a:r>
            <a:r>
              <a:rPr lang="en-US" sz="1500" dirty="0"/>
              <a:t>including semester-based and self-paced, synchronous and asynchronous </a:t>
            </a:r>
            <a:r>
              <a:rPr lang="en-US" sz="1500" dirty="0"/>
              <a:t>courses.</a:t>
            </a:r>
          </a:p>
          <a:p>
            <a:pPr marL="257175" indent="-257175" defTabSz="342900"/>
            <a:endParaRPr lang="en-US" sz="1500" dirty="0"/>
          </a:p>
          <a:p>
            <a:pPr marL="257175" indent="-257175" defTabSz="342900"/>
            <a:r>
              <a:rPr lang="en-US" sz="1500" dirty="0"/>
              <a:t>S&amp;T faculty can satisfy the requirement by completing any of the following by September 20, 2021:</a:t>
            </a:r>
          </a:p>
          <a:p>
            <a:pPr marL="557213" lvl="1" indent="-214313" defTabSz="342900"/>
            <a:r>
              <a:rPr lang="en-US" sz="1200" dirty="0"/>
              <a:t>~20hrs of effort over a 6-wk Online Teaching Certification Seminar by September 20, 2021, </a:t>
            </a:r>
            <a:r>
              <a:rPr lang="en-US" sz="1200" b="1" u="sng" dirty="0"/>
              <a:t>OR</a:t>
            </a:r>
          </a:p>
          <a:p>
            <a:pPr marL="557213" lvl="1" indent="-214313" defTabSz="342900"/>
            <a:r>
              <a:rPr lang="en-US" sz="1200" dirty="0"/>
              <a:t>“Start Here 101: Online Course Design Basics” and “Start Here 102: Best Practices in Online Instruction”, </a:t>
            </a:r>
            <a:r>
              <a:rPr lang="en-US" sz="1200" b="1" u="sng" dirty="0"/>
              <a:t>OR</a:t>
            </a:r>
          </a:p>
          <a:p>
            <a:pPr marL="557213" lvl="1" indent="-214313" defTabSz="342900"/>
            <a:r>
              <a:rPr lang="en-US" sz="1200" dirty="0"/>
              <a:t>A</a:t>
            </a:r>
            <a:r>
              <a:rPr lang="en-US" sz="1200" dirty="0"/>
              <a:t> graduate degree or certification in online learning, educational &amp; instructional technology, or learning systems &amp; design, </a:t>
            </a:r>
            <a:r>
              <a:rPr lang="en-US" sz="1200" b="1" u="sng" dirty="0"/>
              <a:t>OR</a:t>
            </a:r>
          </a:p>
          <a:p>
            <a:pPr marL="557213" lvl="1" indent="-214313" defTabSz="342900"/>
            <a:r>
              <a:rPr lang="en-US" sz="1200" dirty="0"/>
              <a:t>C</a:t>
            </a:r>
            <a:r>
              <a:rPr lang="en-US" sz="1200" dirty="0" err="1"/>
              <a:t>ertification</a:t>
            </a:r>
            <a:r>
              <a:rPr lang="en-US" sz="1200" dirty="0"/>
              <a:t> through a national organization such as the Association of College and University Educators (ACUE), Quality Matters (QM), or Online Leaching Consortium (OLC), </a:t>
            </a:r>
            <a:r>
              <a:rPr lang="en-US" sz="1200" b="1" u="sng" dirty="0"/>
              <a:t>OR</a:t>
            </a:r>
          </a:p>
          <a:p>
            <a:pPr marL="557213" lvl="1" indent="-214313" defTabSz="342900"/>
            <a:r>
              <a:rPr lang="en-US" sz="1200" dirty="0"/>
              <a:t>Similar online training at another university, plus the UM System recertification program, </a:t>
            </a:r>
            <a:r>
              <a:rPr lang="en-US" sz="1200" b="1" u="sng" dirty="0"/>
              <a:t>OR</a:t>
            </a:r>
          </a:p>
          <a:p>
            <a:pPr marL="557213" lvl="1" indent="-214313" defTabSz="342900"/>
            <a:r>
              <a:rPr lang="en-US" sz="1200" dirty="0"/>
              <a:t>Have at least 5 years of online teaching experience, plus the UM System recertification program.</a:t>
            </a:r>
          </a:p>
          <a:p>
            <a:pPr marL="342900" lvl="1" indent="0" defTabSz="342900">
              <a:buNone/>
            </a:pPr>
            <a:endParaRPr lang="en-US" sz="12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Tree>
    <p:extLst>
      <p:ext uri="{BB962C8B-B14F-4D97-AF65-F5344CB8AC3E}">
        <p14:creationId xmlns:p14="http://schemas.microsoft.com/office/powerpoint/2010/main" val="2497070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2686050"/>
            <a:ext cx="8197114" cy="3557587"/>
          </a:xfrm>
        </p:spPr>
        <p:txBody>
          <a:bodyPr/>
          <a:lstStyle/>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The same rules apply over virtual meetings as over in-person meetings</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Only Senators may debate motions</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Only Senators can vote</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If you are not a Senator, or a proxy, you cannot vote or debate </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Do not speak over someone, or out of order</a:t>
            </a:r>
          </a:p>
          <a:p>
            <a:pPr marL="514350" lvl="1" indent="-171450" defTabSz="685800">
              <a:lnSpc>
                <a:spcPct val="90000"/>
              </a:lnSpc>
              <a:spcBef>
                <a:spcPts val="375"/>
              </a:spcBef>
              <a:buFont typeface="Arial" panose="020B0604020202020204" pitchFamily="34" charset="0"/>
              <a:buChar char="•"/>
            </a:pPr>
            <a:r>
              <a:rPr lang="en-US" sz="1800" dirty="0">
                <a:solidFill>
                  <a:prstClr val="black"/>
                </a:solidFill>
                <a:latin typeface="Calibri" panose="020F0502020204030204"/>
                <a:cs typeface="+mn-cs"/>
              </a:rPr>
              <a:t>Raise your hand within the Zoom app</a:t>
            </a:r>
          </a:p>
          <a:p>
            <a:pPr marL="514350" lvl="1" indent="-171450" defTabSz="685800">
              <a:lnSpc>
                <a:spcPct val="90000"/>
              </a:lnSpc>
              <a:spcBef>
                <a:spcPts val="375"/>
              </a:spcBef>
              <a:buFont typeface="Arial" panose="020B0604020202020204" pitchFamily="34" charset="0"/>
              <a:buChar char="•"/>
            </a:pPr>
            <a:r>
              <a:rPr lang="en-US" sz="1800" dirty="0">
                <a:solidFill>
                  <a:prstClr val="black"/>
                </a:solidFill>
                <a:latin typeface="Calibri" panose="020F0502020204030204"/>
                <a:cs typeface="+mn-cs"/>
              </a:rPr>
              <a:t>The President will call on you and then you will have the floor</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Calibri" panose="020F0502020204030204"/>
                <a:cs typeface="+mn-cs"/>
              </a:rPr>
              <a:t>Unless you have been recognized (been told you have the floor), you may not speak</a:t>
            </a:r>
          </a:p>
          <a:p>
            <a:pPr marL="6350" lvl="0" indent="-6350" defTabSz="685800">
              <a:buNone/>
            </a:pPr>
            <a:endParaRPr lang="en-US" sz="3600" dirty="0" smtClean="0">
              <a:solidFill>
                <a:srgbClr val="003B49"/>
              </a:solidFill>
              <a:latin typeface="Orgon Slab" panose="02000503000000020004" pitchFamily="50" charset="0"/>
            </a:endParaRPr>
          </a:p>
        </p:txBody>
      </p:sp>
      <p:sp>
        <p:nvSpPr>
          <p:cNvPr id="4" name="Text Placeholder 3"/>
          <p:cNvSpPr>
            <a:spLocks noGrp="1"/>
          </p:cNvSpPr>
          <p:nvPr>
            <p:ph type="body" sz="quarter" idx="12"/>
          </p:nvPr>
        </p:nvSpPr>
        <p:spPr>
          <a:xfrm>
            <a:off x="510790" y="1911737"/>
            <a:ext cx="8184662" cy="585208"/>
          </a:xfrm>
        </p:spPr>
        <p:txBody>
          <a:bodyPr>
            <a:noAutofit/>
          </a:bodyPr>
          <a:lstStyle/>
          <a:p>
            <a:r>
              <a:rPr lang="en-US" sz="3600" dirty="0"/>
              <a:t>Meeting procedure</a:t>
            </a:r>
            <a:endParaRPr lang="en-US" sz="3600" dirty="0">
              <a:latin typeface="Orgon Slab" panose="02000503000000020004" pitchFamily="50" charset="0"/>
            </a:endParaRPr>
          </a:p>
        </p:txBody>
      </p:sp>
      <p:sp>
        <p:nvSpPr>
          <p:cNvPr id="5" name="Slide Number Placeholder 4"/>
          <p:cNvSpPr>
            <a:spLocks noGrp="1"/>
          </p:cNvSpPr>
          <p:nvPr>
            <p:ph type="sldNum" sz="quarter" idx="14"/>
          </p:nvPr>
        </p:nvSpPr>
        <p:spPr/>
        <p:txBody>
          <a:bodyPr/>
          <a:lstStyle/>
          <a:p>
            <a:fld id="{7E03178D-84EE-4CB8-A279-6A93DE17BCD8}" type="slidenum">
              <a:rPr lang="en-US" smtClean="0"/>
              <a:t>2</a:t>
            </a:fld>
            <a:endParaRPr lang="en-US" dirty="0"/>
          </a:p>
        </p:txBody>
      </p:sp>
    </p:spTree>
    <p:extLst>
      <p:ext uri="{BB962C8B-B14F-4D97-AF65-F5344CB8AC3E}">
        <p14:creationId xmlns:p14="http://schemas.microsoft.com/office/powerpoint/2010/main" val="2709601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801" t="17896" r="10611"/>
          <a:stretch/>
        </p:blipFill>
        <p:spPr>
          <a:xfrm>
            <a:off x="528767" y="2641600"/>
            <a:ext cx="2615370" cy="2732387"/>
          </a:xfrm>
          <a:prstGeom prst="rect">
            <a:avLst/>
          </a:prstGeom>
        </p:spPr>
      </p:pic>
      <p:pic>
        <p:nvPicPr>
          <p:cNvPr id="4" name="Picture 3"/>
          <p:cNvPicPr>
            <a:picLocks noChangeAspect="1"/>
          </p:cNvPicPr>
          <p:nvPr/>
        </p:nvPicPr>
        <p:blipFill rotWithShape="1">
          <a:blip r:embed="rId3"/>
          <a:srcRect l="10943" t="17752" r="12604" b="1097"/>
          <a:stretch/>
        </p:blipFill>
        <p:spPr>
          <a:xfrm>
            <a:off x="3287183" y="2641600"/>
            <a:ext cx="2547275" cy="2703809"/>
          </a:xfrm>
          <a:prstGeom prst="rect">
            <a:avLst/>
          </a:prstGeom>
        </p:spPr>
      </p:pic>
      <p:sp>
        <p:nvSpPr>
          <p:cNvPr id="5" name="TextBox 4"/>
          <p:cNvSpPr txBox="1"/>
          <p:nvPr/>
        </p:nvSpPr>
        <p:spPr>
          <a:xfrm>
            <a:off x="2087707" y="2724370"/>
            <a:ext cx="1178528" cy="415498"/>
          </a:xfrm>
          <a:prstGeom prst="rect">
            <a:avLst/>
          </a:prstGeom>
          <a:noFill/>
        </p:spPr>
        <p:txBody>
          <a:bodyPr wrap="none" rtlCol="0">
            <a:spAutoFit/>
          </a:bodyPr>
          <a:lstStyle/>
          <a:p>
            <a:pPr defTabSz="685800"/>
            <a:r>
              <a:rPr lang="en-US" sz="1050" dirty="0">
                <a:solidFill>
                  <a:prstClr val="black"/>
                </a:solidFill>
                <a:latin typeface="Calibri" panose="020F0502020204030204"/>
              </a:rPr>
              <a:t>-11.1% since 2015</a:t>
            </a:r>
          </a:p>
          <a:p>
            <a:pPr defTabSz="685800"/>
            <a:r>
              <a:rPr lang="en-US" sz="1050" dirty="0">
                <a:solidFill>
                  <a:prstClr val="black"/>
                </a:solidFill>
                <a:latin typeface="Calibri" panose="020F0502020204030204"/>
              </a:rPr>
              <a:t>-12.1% since 2017</a:t>
            </a:r>
            <a:endParaRPr lang="en-US" sz="1050" dirty="0">
              <a:solidFill>
                <a:prstClr val="black"/>
              </a:solidFill>
              <a:latin typeface="Calibri" panose="020F0502020204030204"/>
            </a:endParaRPr>
          </a:p>
        </p:txBody>
      </p:sp>
      <p:pic>
        <p:nvPicPr>
          <p:cNvPr id="7" name="Picture 6"/>
          <p:cNvPicPr>
            <a:picLocks noChangeAspect="1"/>
          </p:cNvPicPr>
          <p:nvPr/>
        </p:nvPicPr>
        <p:blipFill rotWithShape="1">
          <a:blip r:embed="rId4"/>
          <a:srcRect l="13072" t="18380" r="11911"/>
          <a:stretch/>
        </p:blipFill>
        <p:spPr>
          <a:xfrm>
            <a:off x="6016966" y="2668192"/>
            <a:ext cx="2494819" cy="2714420"/>
          </a:xfrm>
          <a:prstGeom prst="rect">
            <a:avLst/>
          </a:prstGeom>
        </p:spPr>
      </p:pic>
      <p:sp>
        <p:nvSpPr>
          <p:cNvPr id="8" name="TextBox 7"/>
          <p:cNvSpPr txBox="1"/>
          <p:nvPr/>
        </p:nvSpPr>
        <p:spPr>
          <a:xfrm>
            <a:off x="4437797" y="3005795"/>
            <a:ext cx="1178528" cy="253916"/>
          </a:xfrm>
          <a:prstGeom prst="rect">
            <a:avLst/>
          </a:prstGeom>
          <a:noFill/>
        </p:spPr>
        <p:txBody>
          <a:bodyPr wrap="none" rtlCol="0">
            <a:spAutoFit/>
          </a:bodyPr>
          <a:lstStyle/>
          <a:p>
            <a:pPr defTabSz="685800"/>
            <a:r>
              <a:rPr lang="en-US" sz="1050" dirty="0">
                <a:solidFill>
                  <a:prstClr val="black"/>
                </a:solidFill>
                <a:latin typeface="Calibri" panose="020F0502020204030204"/>
              </a:rPr>
              <a:t>-34.5% since 2015</a:t>
            </a:r>
            <a:endParaRPr lang="en-US" sz="1050" dirty="0">
              <a:solidFill>
                <a:prstClr val="black"/>
              </a:solidFill>
              <a:latin typeface="Calibri" panose="020F0502020204030204"/>
            </a:endParaRPr>
          </a:p>
        </p:txBody>
      </p:sp>
      <p:sp>
        <p:nvSpPr>
          <p:cNvPr id="9" name="TextBox 8"/>
          <p:cNvSpPr txBox="1"/>
          <p:nvPr/>
        </p:nvSpPr>
        <p:spPr>
          <a:xfrm>
            <a:off x="7647261" y="2925004"/>
            <a:ext cx="1382110" cy="415498"/>
          </a:xfrm>
          <a:prstGeom prst="rect">
            <a:avLst/>
          </a:prstGeom>
          <a:noFill/>
        </p:spPr>
        <p:txBody>
          <a:bodyPr wrap="none" rtlCol="0">
            <a:spAutoFit/>
          </a:bodyPr>
          <a:lstStyle/>
          <a:p>
            <a:pPr defTabSz="685800"/>
            <a:r>
              <a:rPr lang="en-US" sz="1050" dirty="0">
                <a:solidFill>
                  <a:prstClr val="black"/>
                </a:solidFill>
                <a:latin typeface="Calibri" panose="020F0502020204030204"/>
              </a:rPr>
              <a:t>No change since 2015</a:t>
            </a:r>
          </a:p>
          <a:p>
            <a:pPr defTabSz="685800"/>
            <a:r>
              <a:rPr lang="en-US" sz="1050" dirty="0">
                <a:solidFill>
                  <a:prstClr val="black"/>
                </a:solidFill>
                <a:latin typeface="Calibri" panose="020F0502020204030204"/>
              </a:rPr>
              <a:t>-15.4% since 2018</a:t>
            </a:r>
            <a:endParaRPr lang="en-US" sz="1050" dirty="0">
              <a:solidFill>
                <a:prstClr val="black"/>
              </a:solidFill>
              <a:latin typeface="Calibri" panose="020F0502020204030204"/>
            </a:endParaRPr>
          </a:p>
        </p:txBody>
      </p:sp>
      <p:sp>
        <p:nvSpPr>
          <p:cNvPr id="10" name="TextBox 9"/>
          <p:cNvSpPr txBox="1"/>
          <p:nvPr/>
        </p:nvSpPr>
        <p:spPr>
          <a:xfrm rot="16200000">
            <a:off x="-24312" y="3688049"/>
            <a:ext cx="923651" cy="253916"/>
          </a:xfrm>
          <a:prstGeom prst="rect">
            <a:avLst/>
          </a:prstGeom>
          <a:noFill/>
        </p:spPr>
        <p:txBody>
          <a:bodyPr wrap="none" rtlCol="0">
            <a:spAutoFit/>
          </a:bodyPr>
          <a:lstStyle/>
          <a:p>
            <a:pPr defTabSz="685800"/>
            <a:r>
              <a:rPr lang="en-US" sz="1050" b="1" dirty="0">
                <a:solidFill>
                  <a:prstClr val="black"/>
                </a:solidFill>
                <a:latin typeface="Calibri" panose="020F0502020204030204"/>
              </a:rPr>
              <a:t># of Students</a:t>
            </a:r>
            <a:endParaRPr lang="en-US" sz="1050" b="1" dirty="0">
              <a:solidFill>
                <a:prstClr val="black"/>
              </a:solidFill>
              <a:latin typeface="Calibri" panose="020F0502020204030204"/>
            </a:endParaRPr>
          </a:p>
        </p:txBody>
      </p:sp>
      <p:sp>
        <p:nvSpPr>
          <p:cNvPr id="11" name="TextBox 10"/>
          <p:cNvSpPr txBox="1"/>
          <p:nvPr/>
        </p:nvSpPr>
        <p:spPr>
          <a:xfrm>
            <a:off x="1345933" y="2410767"/>
            <a:ext cx="1034257" cy="253916"/>
          </a:xfrm>
          <a:prstGeom prst="rect">
            <a:avLst/>
          </a:prstGeom>
          <a:noFill/>
        </p:spPr>
        <p:txBody>
          <a:bodyPr wrap="none" rtlCol="0">
            <a:spAutoFit/>
          </a:bodyPr>
          <a:lstStyle/>
          <a:p>
            <a:pPr defTabSz="685800"/>
            <a:r>
              <a:rPr lang="en-US" sz="1050" b="1" dirty="0">
                <a:solidFill>
                  <a:prstClr val="black"/>
                </a:solidFill>
                <a:latin typeface="Calibri" panose="020F0502020204030204"/>
              </a:rPr>
              <a:t>Undergraduate</a:t>
            </a:r>
            <a:endParaRPr lang="en-US" sz="1050" b="1" dirty="0">
              <a:solidFill>
                <a:prstClr val="black"/>
              </a:solidFill>
              <a:latin typeface="Calibri" panose="020F0502020204030204"/>
            </a:endParaRPr>
          </a:p>
        </p:txBody>
      </p:sp>
      <p:sp>
        <p:nvSpPr>
          <p:cNvPr id="12" name="TextBox 11"/>
          <p:cNvSpPr txBox="1"/>
          <p:nvPr/>
        </p:nvSpPr>
        <p:spPr>
          <a:xfrm>
            <a:off x="4560821" y="2410766"/>
            <a:ext cx="638316" cy="253916"/>
          </a:xfrm>
          <a:prstGeom prst="rect">
            <a:avLst/>
          </a:prstGeom>
          <a:noFill/>
        </p:spPr>
        <p:txBody>
          <a:bodyPr wrap="none" rtlCol="0">
            <a:spAutoFit/>
          </a:bodyPr>
          <a:lstStyle/>
          <a:p>
            <a:pPr defTabSz="685800"/>
            <a:r>
              <a:rPr lang="en-US" sz="1050" b="1" dirty="0">
                <a:solidFill>
                  <a:prstClr val="black"/>
                </a:solidFill>
                <a:latin typeface="Calibri" panose="020F0502020204030204"/>
              </a:rPr>
              <a:t>Masters</a:t>
            </a:r>
            <a:endParaRPr lang="en-US" sz="1050" b="1" dirty="0">
              <a:solidFill>
                <a:prstClr val="black"/>
              </a:solidFill>
              <a:latin typeface="Calibri" panose="020F0502020204030204"/>
            </a:endParaRPr>
          </a:p>
        </p:txBody>
      </p:sp>
      <p:sp>
        <p:nvSpPr>
          <p:cNvPr id="13" name="TextBox 12"/>
          <p:cNvSpPr txBox="1"/>
          <p:nvPr/>
        </p:nvSpPr>
        <p:spPr>
          <a:xfrm>
            <a:off x="7108095" y="2415430"/>
            <a:ext cx="663964" cy="253916"/>
          </a:xfrm>
          <a:prstGeom prst="rect">
            <a:avLst/>
          </a:prstGeom>
          <a:noFill/>
        </p:spPr>
        <p:txBody>
          <a:bodyPr wrap="none" rtlCol="0">
            <a:spAutoFit/>
          </a:bodyPr>
          <a:lstStyle/>
          <a:p>
            <a:pPr defTabSz="685800"/>
            <a:r>
              <a:rPr lang="en-US" sz="1050" b="1" dirty="0">
                <a:solidFill>
                  <a:prstClr val="black"/>
                </a:solidFill>
                <a:latin typeface="Calibri" panose="020F0502020204030204"/>
              </a:rPr>
              <a:t>Doctoral</a:t>
            </a:r>
            <a:endParaRPr lang="en-US" sz="1050" b="1" dirty="0">
              <a:solidFill>
                <a:prstClr val="black"/>
              </a:solidFill>
              <a:latin typeface="Calibri" panose="020F0502020204030204"/>
            </a:endParaRPr>
          </a:p>
        </p:txBody>
      </p:sp>
      <p:sp>
        <p:nvSpPr>
          <p:cNvPr id="15" name="Rectangle 14"/>
          <p:cNvSpPr/>
          <p:nvPr/>
        </p:nvSpPr>
        <p:spPr>
          <a:xfrm>
            <a:off x="1743076" y="5143501"/>
            <a:ext cx="7079456" cy="239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sp>
        <p:nvSpPr>
          <p:cNvPr id="14" name="TextBox 13"/>
          <p:cNvSpPr txBox="1"/>
          <p:nvPr/>
        </p:nvSpPr>
        <p:spPr>
          <a:xfrm>
            <a:off x="4034002" y="5095378"/>
            <a:ext cx="1435008" cy="253916"/>
          </a:xfrm>
          <a:prstGeom prst="rect">
            <a:avLst/>
          </a:prstGeom>
          <a:noFill/>
        </p:spPr>
        <p:txBody>
          <a:bodyPr wrap="none" rtlCol="0">
            <a:spAutoFit/>
          </a:bodyPr>
          <a:lstStyle/>
          <a:p>
            <a:pPr defTabSz="685800"/>
            <a:r>
              <a:rPr lang="en-US" sz="1050" b="1" dirty="0">
                <a:solidFill>
                  <a:prstClr val="black"/>
                </a:solidFill>
                <a:latin typeface="Calibri" panose="020F0502020204030204"/>
              </a:rPr>
              <a:t>Year (4</a:t>
            </a:r>
            <a:r>
              <a:rPr lang="en-US" sz="1050" b="1" baseline="30000" dirty="0">
                <a:solidFill>
                  <a:prstClr val="black"/>
                </a:solidFill>
                <a:latin typeface="Calibri" panose="020F0502020204030204"/>
              </a:rPr>
              <a:t>th</a:t>
            </a:r>
            <a:r>
              <a:rPr lang="en-US" sz="1050" b="1" dirty="0">
                <a:solidFill>
                  <a:prstClr val="black"/>
                </a:solidFill>
                <a:latin typeface="Calibri" panose="020F0502020204030204"/>
              </a:rPr>
              <a:t> week census)</a:t>
            </a:r>
            <a:endParaRPr lang="en-US" sz="1050" b="1" dirty="0">
              <a:solidFill>
                <a:prstClr val="black"/>
              </a:solidFill>
              <a:latin typeface="Calibri" panose="020F0502020204030204"/>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
        <p:nvSpPr>
          <p:cNvPr id="17" name="Text Placeholder 2"/>
          <p:cNvSpPr txBox="1">
            <a:spLocks/>
          </p:cNvSpPr>
          <p:nvPr/>
        </p:nvSpPr>
        <p:spPr>
          <a:xfrm>
            <a:off x="2581038" y="1044976"/>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Enrollment Trends</a:t>
            </a:r>
          </a:p>
          <a:p>
            <a:pPr algn="ctr" defTabSz="342900">
              <a:defRPr/>
            </a:pPr>
            <a:endParaRPr lang="en-US" sz="2250" dirty="0"/>
          </a:p>
        </p:txBody>
      </p:sp>
      <p:sp>
        <p:nvSpPr>
          <p:cNvPr id="19" name="TextBox 18"/>
          <p:cNvSpPr txBox="1"/>
          <p:nvPr/>
        </p:nvSpPr>
        <p:spPr>
          <a:xfrm>
            <a:off x="3849568" y="1463736"/>
            <a:ext cx="1471878" cy="415498"/>
          </a:xfrm>
          <a:prstGeom prst="rect">
            <a:avLst/>
          </a:prstGeom>
          <a:noFill/>
        </p:spPr>
        <p:txBody>
          <a:bodyPr wrap="none" rtlCol="0">
            <a:spAutoFit/>
          </a:bodyPr>
          <a:lstStyle/>
          <a:p>
            <a:pPr defTabSz="685800"/>
            <a:r>
              <a:rPr lang="en-US" sz="2100" dirty="0">
                <a:solidFill>
                  <a:srgbClr val="70AD47"/>
                </a:solidFill>
                <a:latin typeface="Orgon Slab Light" panose="02000503000000020004" pitchFamily="50" charset="0"/>
              </a:rPr>
              <a:t>2015-2020</a:t>
            </a:r>
            <a:endParaRPr lang="en-US" sz="2100" dirty="0">
              <a:solidFill>
                <a:srgbClr val="70AD47"/>
              </a:solidFill>
              <a:latin typeface="Orgon Slab Light" panose="02000503000000020004" pitchFamily="50" charset="0"/>
            </a:endParaRPr>
          </a:p>
        </p:txBody>
      </p:sp>
    </p:spTree>
    <p:extLst>
      <p:ext uri="{BB962C8B-B14F-4D97-AF65-F5344CB8AC3E}">
        <p14:creationId xmlns:p14="http://schemas.microsoft.com/office/powerpoint/2010/main" val="946561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6829" y="1982999"/>
            <a:ext cx="3972562" cy="3416320"/>
          </a:xfrm>
          <a:prstGeom prst="rect">
            <a:avLst/>
          </a:prstGeom>
          <a:noFill/>
        </p:spPr>
        <p:txBody>
          <a:bodyPr wrap="none" rtlCol="0">
            <a:spAutoFit/>
          </a:bodyPr>
          <a:lstStyle/>
          <a:p>
            <a:pPr defTabSz="685800"/>
            <a:r>
              <a:rPr lang="en-US" sz="1350" b="1" u="sng" dirty="0">
                <a:solidFill>
                  <a:srgbClr val="70AD47"/>
                </a:solidFill>
                <a:latin typeface="Orgon Slab Light" panose="02000503000000020004" pitchFamily="50" charset="0"/>
              </a:rPr>
              <a:t>Program	2017	2020	Abs </a:t>
            </a:r>
            <a:r>
              <a:rPr lang="en-US" sz="1350" b="1" u="sng" dirty="0">
                <a:solidFill>
                  <a:srgbClr val="70AD47"/>
                </a:solidFill>
                <a:latin typeface="Symbol" panose="05050102010706020507" pitchFamily="18" charset="2"/>
              </a:rPr>
              <a:t>D </a:t>
            </a:r>
            <a:r>
              <a:rPr lang="en-US" sz="1350" b="1" u="sng" dirty="0">
                <a:solidFill>
                  <a:srgbClr val="70AD47"/>
                </a:solidFill>
                <a:latin typeface="Orgon Slab Light" panose="02000503000000020004" pitchFamily="50" charset="0"/>
              </a:rPr>
              <a:t>	%</a:t>
            </a:r>
            <a:r>
              <a:rPr lang="en-US" sz="1350" b="1" u="sng" dirty="0">
                <a:solidFill>
                  <a:srgbClr val="70AD47"/>
                </a:solidFill>
                <a:latin typeface="Symbol" panose="05050102010706020507" pitchFamily="18" charset="2"/>
              </a:rPr>
              <a:t> D</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Aero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232	275	43	18.5</a:t>
            </a:r>
          </a:p>
          <a:p>
            <a:pPr defTabSz="685800"/>
            <a:r>
              <a:rPr lang="en-US" sz="1350" dirty="0">
                <a:solidFill>
                  <a:srgbClr val="70AD47"/>
                </a:solidFill>
                <a:latin typeface="Orgon Slab Light" panose="02000503000000020004" pitchFamily="50" charset="0"/>
              </a:rPr>
              <a:t>Applied Math	72	94	22	30.6</a:t>
            </a:r>
          </a:p>
          <a:p>
            <a:pPr defTabSz="685800"/>
            <a:r>
              <a:rPr lang="en-US" sz="1350" dirty="0" err="1">
                <a:solidFill>
                  <a:srgbClr val="70AD47"/>
                </a:solidFill>
                <a:latin typeface="Orgon Slab Light" panose="02000503000000020004" pitchFamily="50" charset="0"/>
              </a:rPr>
              <a:t>Env</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68	82	14	20.6</a:t>
            </a:r>
          </a:p>
          <a:p>
            <a:pPr defTabSz="685800"/>
            <a:r>
              <a:rPr lang="en-US" sz="1350" dirty="0" err="1">
                <a:solidFill>
                  <a:srgbClr val="70AD47"/>
                </a:solidFill>
                <a:latin typeface="Orgon Slab Light" panose="02000503000000020004" pitchFamily="50" charset="0"/>
              </a:rPr>
              <a:t>Inf</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Sci</a:t>
            </a:r>
            <a:r>
              <a:rPr lang="en-US" sz="1350" dirty="0">
                <a:solidFill>
                  <a:srgbClr val="70AD47"/>
                </a:solidFill>
                <a:latin typeface="Orgon Slab Light" panose="02000503000000020004" pitchFamily="50" charset="0"/>
              </a:rPr>
              <a:t> &amp; Tech	122	136	14	11.5</a:t>
            </a:r>
          </a:p>
          <a:p>
            <a:pPr defTabSz="685800"/>
            <a:r>
              <a:rPr lang="en-US" sz="1350" dirty="0">
                <a:solidFill>
                  <a:srgbClr val="70AD47"/>
                </a:solidFill>
                <a:latin typeface="Orgon Slab Light" panose="02000503000000020004" pitchFamily="50" charset="0"/>
              </a:rPr>
              <a:t>History BA/BS	37	47	10	27.0</a:t>
            </a:r>
          </a:p>
          <a:p>
            <a:pPr defTabSz="685800"/>
            <a:r>
              <a:rPr lang="en-US" sz="1350" dirty="0">
                <a:solidFill>
                  <a:srgbClr val="70AD47"/>
                </a:solidFill>
                <a:latin typeface="Orgon Slab Light" panose="02000503000000020004" pitchFamily="50" charset="0"/>
              </a:rPr>
              <a:t>Multidisc St 	32	39	7	21.9</a:t>
            </a:r>
          </a:p>
          <a:p>
            <a:pPr defTabSz="685800"/>
            <a:r>
              <a:rPr lang="en-US" sz="1350" dirty="0">
                <a:solidFill>
                  <a:srgbClr val="70AD47"/>
                </a:solidFill>
                <a:latin typeface="Orgon Slab Light" panose="02000503000000020004" pitchFamily="50" charset="0"/>
              </a:rPr>
              <a:t>Tech </a:t>
            </a:r>
            <a:r>
              <a:rPr lang="en-US" sz="1350" dirty="0" err="1">
                <a:solidFill>
                  <a:srgbClr val="70AD47"/>
                </a:solidFill>
                <a:latin typeface="Orgon Slab Light" panose="02000503000000020004" pitchFamily="50" charset="0"/>
              </a:rPr>
              <a:t>Comm</a:t>
            </a:r>
            <a:r>
              <a:rPr lang="en-US" sz="1350" dirty="0">
                <a:solidFill>
                  <a:srgbClr val="70AD47"/>
                </a:solidFill>
                <a:latin typeface="Orgon Slab Light" panose="02000503000000020004" pitchFamily="50" charset="0"/>
              </a:rPr>
              <a:t>	25	29	4	16</a:t>
            </a:r>
          </a:p>
          <a:p>
            <a:pPr defTabSz="685800"/>
            <a:r>
              <a:rPr lang="en-US" sz="1350" dirty="0">
                <a:solidFill>
                  <a:srgbClr val="70AD47"/>
                </a:solidFill>
                <a:latin typeface="Orgon Slab Light" panose="02000503000000020004" pitchFamily="50" charset="0"/>
              </a:rPr>
              <a:t>Philosophy	2	5	3	150</a:t>
            </a:r>
          </a:p>
          <a:p>
            <a:pPr defTabSz="685800"/>
            <a:endParaRPr lang="en-US" sz="1350" dirty="0">
              <a:solidFill>
                <a:srgbClr val="70AD47"/>
              </a:solidFill>
              <a:latin typeface="Orgon Slab Light" panose="02000503000000020004" pitchFamily="50" charset="0"/>
            </a:endParaRPr>
          </a:p>
          <a:p>
            <a:pPr defTabSz="685800"/>
            <a:r>
              <a:rPr lang="en-US" sz="1350" dirty="0" err="1">
                <a:solidFill>
                  <a:srgbClr val="70AD47"/>
                </a:solidFill>
                <a:latin typeface="Orgon Slab Light" panose="02000503000000020004" pitchFamily="50" charset="0"/>
              </a:rPr>
              <a:t>Chem</a:t>
            </a:r>
            <a:r>
              <a:rPr lang="en-US" sz="1350" dirty="0">
                <a:solidFill>
                  <a:srgbClr val="70AD47"/>
                </a:solidFill>
                <a:latin typeface="Orgon Slab Light" panose="02000503000000020004" pitchFamily="50" charset="0"/>
              </a:rPr>
              <a:t> BA/BS	83	84	1	</a:t>
            </a:r>
            <a:r>
              <a:rPr lang="en-US" sz="1350" dirty="0">
                <a:solidFill>
                  <a:srgbClr val="70AD47"/>
                </a:solidFill>
                <a:latin typeface="Orgon Slab Light" panose="02000503000000020004" pitchFamily="50" charset="0"/>
              </a:rPr>
              <a:t>1.2</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Civil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359	356	-3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0.8</a:t>
            </a:r>
          </a:p>
          <a:p>
            <a:pPr defTabSz="685800"/>
            <a:r>
              <a:rPr lang="en-US" sz="1350" dirty="0">
                <a:solidFill>
                  <a:srgbClr val="70AD47"/>
                </a:solidFill>
                <a:latin typeface="Orgon Slab Light" panose="02000503000000020004" pitchFamily="50" charset="0"/>
              </a:rPr>
              <a:t>Elec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349	343	-6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1.7</a:t>
            </a:r>
          </a:p>
          <a:p>
            <a:pPr defTabSz="685800"/>
            <a:r>
              <a:rPr lang="en-US" sz="1350" dirty="0">
                <a:solidFill>
                  <a:srgbClr val="70AD47"/>
                </a:solidFill>
                <a:latin typeface="Orgon Slab Light" panose="02000503000000020004" pitchFamily="50" charset="0"/>
              </a:rPr>
              <a:t>Arch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125	118	-7	-5.6</a:t>
            </a:r>
          </a:p>
          <a:p>
            <a:pPr defTabSz="685800"/>
            <a:r>
              <a:rPr lang="en-US" sz="1350" dirty="0">
                <a:solidFill>
                  <a:srgbClr val="70AD47"/>
                </a:solidFill>
                <a:latin typeface="Orgon Slab Light" panose="02000503000000020004" pitchFamily="50" charset="0"/>
              </a:rPr>
              <a:t>Bus &amp; </a:t>
            </a:r>
            <a:r>
              <a:rPr lang="en-US" sz="1350" dirty="0" err="1">
                <a:solidFill>
                  <a:srgbClr val="70AD47"/>
                </a:solidFill>
                <a:latin typeface="Orgon Slab Light" panose="02000503000000020004" pitchFamily="50" charset="0"/>
              </a:rPr>
              <a:t>Mgt</a:t>
            </a:r>
            <a:r>
              <a:rPr lang="en-US" sz="1350" dirty="0">
                <a:solidFill>
                  <a:srgbClr val="70AD47"/>
                </a:solidFill>
                <a:latin typeface="Orgon Slab Light" panose="02000503000000020004" pitchFamily="50" charset="0"/>
              </a:rPr>
              <a:t> Sys	118	109	-9	-7.6</a:t>
            </a:r>
          </a:p>
          <a:p>
            <a:pPr defTabSz="685800"/>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Mgt</a:t>
            </a:r>
            <a:r>
              <a:rPr lang="en-US" sz="1350" dirty="0">
                <a:solidFill>
                  <a:srgbClr val="70AD47"/>
                </a:solidFill>
                <a:latin typeface="Orgon Slab Light" panose="02000503000000020004" pitchFamily="50" charset="0"/>
              </a:rPr>
              <a:t>		208	194	-14	-6.7</a:t>
            </a:r>
          </a:p>
        </p:txBody>
      </p:sp>
      <p:sp>
        <p:nvSpPr>
          <p:cNvPr id="5" name="Text Placeholder 2"/>
          <p:cNvSpPr txBox="1">
            <a:spLocks/>
          </p:cNvSpPr>
          <p:nvPr/>
        </p:nvSpPr>
        <p:spPr>
          <a:xfrm>
            <a:off x="2581038" y="857250"/>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Enrollment Trends</a:t>
            </a:r>
          </a:p>
        </p:txBody>
      </p:sp>
      <p:sp>
        <p:nvSpPr>
          <p:cNvPr id="6" name="TextBox 5"/>
          <p:cNvSpPr txBox="1"/>
          <p:nvPr/>
        </p:nvSpPr>
        <p:spPr>
          <a:xfrm>
            <a:off x="2147253" y="1365499"/>
            <a:ext cx="4662751" cy="507831"/>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Numbers of students enrolled in </a:t>
            </a:r>
            <a:r>
              <a:rPr lang="en-US" sz="1350" b="1" u="sng" dirty="0">
                <a:solidFill>
                  <a:srgbClr val="70AD47"/>
                </a:solidFill>
                <a:latin typeface="Orgon Slab Light" panose="02000503000000020004" pitchFamily="50" charset="0"/>
              </a:rPr>
              <a:t>undergraduate</a:t>
            </a:r>
            <a:r>
              <a:rPr lang="en-US" sz="1350" b="1" dirty="0">
                <a:solidFill>
                  <a:srgbClr val="70AD47"/>
                </a:solidFill>
                <a:latin typeface="Orgon Slab Light" panose="02000503000000020004" pitchFamily="50" charset="0"/>
              </a:rPr>
              <a:t> major</a:t>
            </a:r>
          </a:p>
          <a:p>
            <a:pPr algn="ctr" defTabSz="685800"/>
            <a:r>
              <a:rPr lang="en-US" sz="1350" b="1" dirty="0">
                <a:solidFill>
                  <a:srgbClr val="70AD47"/>
                </a:solidFill>
                <a:latin typeface="Orgon Slab Light" panose="02000503000000020004" pitchFamily="50" charset="0"/>
              </a:rPr>
              <a:t>(numbers include students who have a 2</a:t>
            </a:r>
            <a:r>
              <a:rPr lang="en-US" sz="1350" b="1" baseline="30000" dirty="0">
                <a:solidFill>
                  <a:srgbClr val="70AD47"/>
                </a:solidFill>
                <a:latin typeface="Orgon Slab Light" panose="02000503000000020004" pitchFamily="50" charset="0"/>
              </a:rPr>
              <a:t>nd</a:t>
            </a:r>
            <a:r>
              <a:rPr lang="en-US" sz="1350" b="1" dirty="0">
                <a:solidFill>
                  <a:srgbClr val="70AD47"/>
                </a:solidFill>
                <a:latin typeface="Orgon Slab Light" panose="02000503000000020004" pitchFamily="50" charset="0"/>
              </a:rPr>
              <a:t> major)</a:t>
            </a:r>
            <a:endParaRPr lang="en-US" sz="1350" b="1" dirty="0">
              <a:solidFill>
                <a:srgbClr val="70AD47"/>
              </a:solidFill>
              <a:latin typeface="Orgon Slab Light" panose="02000503000000020004" pitchFamily="50" charset="0"/>
            </a:endParaRPr>
          </a:p>
        </p:txBody>
      </p:sp>
      <p:sp>
        <p:nvSpPr>
          <p:cNvPr id="9" name="Left Brace 8"/>
          <p:cNvSpPr/>
          <p:nvPr/>
        </p:nvSpPr>
        <p:spPr>
          <a:xfrm>
            <a:off x="2167322" y="2235320"/>
            <a:ext cx="204146" cy="1617453"/>
          </a:xfrm>
          <a:prstGeom prst="leftBrace">
            <a:avLst/>
          </a:prstGeom>
          <a:ln w="3175"/>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0" name="Left Brace 9"/>
          <p:cNvSpPr/>
          <p:nvPr/>
        </p:nvSpPr>
        <p:spPr>
          <a:xfrm>
            <a:off x="2167322" y="4064115"/>
            <a:ext cx="204146" cy="1276719"/>
          </a:xfrm>
          <a:prstGeom prst="leftBrace">
            <a:avLst/>
          </a:prstGeom>
          <a:noFill/>
          <a:ln w="31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1" name="TextBox 10"/>
          <p:cNvSpPr txBox="1"/>
          <p:nvPr/>
        </p:nvSpPr>
        <p:spPr>
          <a:xfrm>
            <a:off x="172129" y="2905546"/>
            <a:ext cx="2018886"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Growth (+8% or more)</a:t>
            </a:r>
            <a:endParaRPr lang="en-US" sz="1350" b="1" dirty="0">
              <a:solidFill>
                <a:srgbClr val="70AD47"/>
              </a:solidFill>
              <a:latin typeface="Orgon Slab Light" panose="02000503000000020004" pitchFamily="50" charset="0"/>
            </a:endParaRPr>
          </a:p>
        </p:txBody>
      </p:sp>
      <p:sp>
        <p:nvSpPr>
          <p:cNvPr id="12" name="TextBox 11"/>
          <p:cNvSpPr txBox="1"/>
          <p:nvPr/>
        </p:nvSpPr>
        <p:spPr>
          <a:xfrm>
            <a:off x="250971" y="4563975"/>
            <a:ext cx="1939249"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Stable (-7.9 to +7.9%)</a:t>
            </a:r>
            <a:endParaRPr lang="en-US" sz="1350" b="1" dirty="0">
              <a:solidFill>
                <a:srgbClr val="70AD47"/>
              </a:solidFill>
              <a:latin typeface="Orgon Slab Light" panose="02000503000000020004" pitchFamily="50"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Tree>
    <p:extLst>
      <p:ext uri="{BB962C8B-B14F-4D97-AF65-F5344CB8AC3E}">
        <p14:creationId xmlns:p14="http://schemas.microsoft.com/office/powerpoint/2010/main" val="2942429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6179" y="2131799"/>
            <a:ext cx="4025461" cy="3624069"/>
          </a:xfrm>
          <a:prstGeom prst="rect">
            <a:avLst/>
          </a:prstGeom>
          <a:noFill/>
        </p:spPr>
        <p:txBody>
          <a:bodyPr wrap="none" rtlCol="0">
            <a:spAutoFit/>
          </a:bodyPr>
          <a:lstStyle/>
          <a:p>
            <a:pPr defTabSz="685800"/>
            <a:r>
              <a:rPr lang="en-US" sz="1350" b="1" u="sng" dirty="0">
                <a:solidFill>
                  <a:srgbClr val="70AD47"/>
                </a:solidFill>
                <a:latin typeface="Orgon Slab Light" panose="02000503000000020004" pitchFamily="50" charset="0"/>
              </a:rPr>
              <a:t>Program	2017	2020	Abs </a:t>
            </a:r>
            <a:r>
              <a:rPr lang="en-US" sz="1350" b="1" u="sng" dirty="0">
                <a:solidFill>
                  <a:srgbClr val="70AD47"/>
                </a:solidFill>
                <a:latin typeface="Symbol" panose="05050102010706020507" pitchFamily="18" charset="2"/>
              </a:rPr>
              <a:t>D</a:t>
            </a:r>
            <a:r>
              <a:rPr lang="en-US" sz="1350" b="1" u="sng" dirty="0">
                <a:solidFill>
                  <a:srgbClr val="70AD47"/>
                </a:solidFill>
                <a:latin typeface="Orgon Slab Light" panose="02000503000000020004" pitchFamily="50" charset="0"/>
              </a:rPr>
              <a:t>	%</a:t>
            </a:r>
            <a:r>
              <a:rPr lang="en-US" sz="1350" b="1" u="sng" dirty="0">
                <a:solidFill>
                  <a:srgbClr val="70AD47"/>
                </a:solidFill>
                <a:latin typeface="Symbol" panose="05050102010706020507" pitchFamily="18" charset="2"/>
              </a:rPr>
              <a:t> D</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English 		21	14	-7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33.3</a:t>
            </a:r>
          </a:p>
          <a:p>
            <a:pPr defTabSz="685800"/>
            <a:r>
              <a:rPr lang="en-US" sz="1350" dirty="0">
                <a:solidFill>
                  <a:srgbClr val="70AD47"/>
                </a:solidFill>
                <a:latin typeface="Orgon Slab Light" panose="02000503000000020004" pitchFamily="50" charset="0"/>
              </a:rPr>
              <a:t>Psych BA/BS	74	66	-8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10.8</a:t>
            </a:r>
          </a:p>
          <a:p>
            <a:pPr defTabSz="685800"/>
            <a:r>
              <a:rPr lang="en-US" sz="1350" dirty="0">
                <a:solidFill>
                  <a:srgbClr val="70AD47"/>
                </a:solidFill>
                <a:latin typeface="Orgon Slab Light" panose="02000503000000020004" pitchFamily="50" charset="0"/>
              </a:rPr>
              <a:t>Metal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62	50	-12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19.4</a:t>
            </a:r>
          </a:p>
          <a:p>
            <a:pPr defTabSz="685800"/>
            <a:r>
              <a:rPr lang="en-US" sz="1350" dirty="0">
                <a:solidFill>
                  <a:srgbClr val="70AD47"/>
                </a:solidFill>
                <a:latin typeface="Orgon Slab Light" panose="02000503000000020004" pitchFamily="50" charset="0"/>
              </a:rPr>
              <a:t>Physics		99	80	-19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19.2</a:t>
            </a:r>
          </a:p>
          <a:p>
            <a:pPr defTabSz="685800"/>
            <a:r>
              <a:rPr lang="en-US" sz="1350" dirty="0" err="1">
                <a:solidFill>
                  <a:srgbClr val="70AD47"/>
                </a:solidFill>
                <a:latin typeface="Orgon Slab Light" panose="02000503000000020004" pitchFamily="50" charset="0"/>
              </a:rPr>
              <a:t>Geol</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81	60	-21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25.9</a:t>
            </a:r>
          </a:p>
          <a:p>
            <a:pPr defTabSz="685800"/>
            <a:r>
              <a:rPr lang="en-US" sz="1350" dirty="0" err="1">
                <a:solidFill>
                  <a:srgbClr val="70AD47"/>
                </a:solidFill>
                <a:latin typeface="Orgon Slab Light" panose="02000503000000020004" pitchFamily="50" charset="0"/>
              </a:rPr>
              <a:t>Cer</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109	87	-22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20.2</a:t>
            </a:r>
          </a:p>
          <a:p>
            <a:pPr defTabSz="685800"/>
            <a:r>
              <a:rPr lang="en-US" sz="1350" dirty="0">
                <a:solidFill>
                  <a:srgbClr val="70AD47"/>
                </a:solidFill>
                <a:latin typeface="Orgon Slab Light" panose="02000503000000020004" pitchFamily="50" charset="0"/>
              </a:rPr>
              <a:t>Comp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259	232	-27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10.4</a:t>
            </a:r>
          </a:p>
          <a:p>
            <a:pPr defTabSz="685800"/>
            <a:r>
              <a:rPr lang="en-US" sz="1350" dirty="0" err="1">
                <a:solidFill>
                  <a:srgbClr val="70AD47"/>
                </a:solidFill>
                <a:latin typeface="Orgon Slab Light" panose="02000503000000020004" pitchFamily="50" charset="0"/>
              </a:rPr>
              <a:t>Biol</a:t>
            </a:r>
            <a:r>
              <a:rPr lang="en-US" sz="1350" dirty="0">
                <a:solidFill>
                  <a:srgbClr val="70AD47"/>
                </a:solidFill>
                <a:latin typeface="Orgon Slab Light" panose="02000503000000020004" pitchFamily="50" charset="0"/>
              </a:rPr>
              <a:t> BA/BS	256	226	-30	-11.7</a:t>
            </a:r>
          </a:p>
          <a:p>
            <a:pPr defTabSz="685800"/>
            <a:r>
              <a:rPr lang="en-US" sz="1350" dirty="0" err="1">
                <a:solidFill>
                  <a:srgbClr val="70AD47"/>
                </a:solidFill>
                <a:latin typeface="Orgon Slab Light" panose="02000503000000020004" pitchFamily="50" charset="0"/>
              </a:rPr>
              <a:t>Chem</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331	299	-32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9.7</a:t>
            </a:r>
          </a:p>
          <a:p>
            <a:pPr defTabSz="685800"/>
            <a:r>
              <a:rPr lang="en-US" sz="1350" dirty="0">
                <a:solidFill>
                  <a:srgbClr val="70AD47"/>
                </a:solidFill>
                <a:latin typeface="Orgon Slab Light" panose="02000503000000020004" pitchFamily="50" charset="0"/>
              </a:rPr>
              <a:t>Econ BA/BS	72	39	-33	-45.8</a:t>
            </a:r>
          </a:p>
          <a:p>
            <a:pPr defTabSz="685800"/>
            <a:r>
              <a:rPr lang="en-US" sz="1350" dirty="0">
                <a:solidFill>
                  <a:srgbClr val="70AD47"/>
                </a:solidFill>
                <a:latin typeface="Orgon Slab Light" panose="02000503000000020004" pitchFamily="50" charset="0"/>
              </a:rPr>
              <a:t>Nuclear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92	58	-34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40.0</a:t>
            </a:r>
          </a:p>
          <a:p>
            <a:pPr defTabSz="685800"/>
            <a:r>
              <a:rPr lang="en-US" sz="1350" dirty="0">
                <a:solidFill>
                  <a:srgbClr val="70AD47"/>
                </a:solidFill>
                <a:latin typeface="Orgon Slab Light" panose="02000503000000020004" pitchFamily="50" charset="0"/>
              </a:rPr>
              <a:t>Geo &amp; </a:t>
            </a:r>
            <a:r>
              <a:rPr lang="en-US" sz="1350" dirty="0" err="1">
                <a:solidFill>
                  <a:srgbClr val="70AD47"/>
                </a:solidFill>
                <a:latin typeface="Orgon Slab Light" panose="02000503000000020004" pitchFamily="50" charset="0"/>
              </a:rPr>
              <a:t>Geophy</a:t>
            </a:r>
            <a:r>
              <a:rPr lang="en-US" sz="1350" dirty="0">
                <a:solidFill>
                  <a:srgbClr val="70AD47"/>
                </a:solidFill>
                <a:latin typeface="Orgon Slab Light" panose="02000503000000020004" pitchFamily="50" charset="0"/>
              </a:rPr>
              <a:t>	80	41	-39	-48.8</a:t>
            </a:r>
          </a:p>
          <a:p>
            <a:pPr defTabSz="685800"/>
            <a:r>
              <a:rPr lang="en-US" sz="1350" dirty="0">
                <a:solidFill>
                  <a:srgbClr val="70AD47"/>
                </a:solidFill>
                <a:latin typeface="Orgon Slab Light" panose="02000503000000020004" pitchFamily="50" charset="0"/>
              </a:rPr>
              <a:t>Mining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92	49	-43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46.7</a:t>
            </a:r>
          </a:p>
          <a:p>
            <a:pPr defTabSz="685800"/>
            <a:r>
              <a:rPr lang="en-US" sz="1350" dirty="0">
                <a:solidFill>
                  <a:srgbClr val="70AD47"/>
                </a:solidFill>
                <a:latin typeface="Orgon Slab Light" panose="02000503000000020004" pitchFamily="50" charset="0"/>
              </a:rPr>
              <a:t>Comp </a:t>
            </a:r>
            <a:r>
              <a:rPr lang="en-US" sz="1350" dirty="0" err="1">
                <a:solidFill>
                  <a:srgbClr val="70AD47"/>
                </a:solidFill>
                <a:latin typeface="Orgon Slab Light" panose="02000503000000020004" pitchFamily="50" charset="0"/>
              </a:rPr>
              <a:t>Sci</a:t>
            </a:r>
            <a:r>
              <a:rPr lang="en-US" sz="1350" dirty="0">
                <a:solidFill>
                  <a:srgbClr val="70AD47"/>
                </a:solidFill>
                <a:latin typeface="Orgon Slab Light" panose="02000503000000020004" pitchFamily="50" charset="0"/>
              </a:rPr>
              <a:t>	684	620	-64	</a:t>
            </a:r>
            <a:r>
              <a:rPr lang="en-US" sz="1350" dirty="0">
                <a:solidFill>
                  <a:srgbClr val="70AD47"/>
                </a:solidFill>
                <a:latin typeface="Orgon Slab Light" panose="02000503000000020004" pitchFamily="50" charset="0"/>
              </a:rPr>
              <a:t>-</a:t>
            </a:r>
            <a:r>
              <a:rPr lang="en-US" sz="1350" dirty="0">
                <a:solidFill>
                  <a:srgbClr val="70AD47"/>
                </a:solidFill>
                <a:latin typeface="Orgon Slab Light" panose="02000503000000020004" pitchFamily="50" charset="0"/>
              </a:rPr>
              <a:t>9.4</a:t>
            </a:r>
          </a:p>
          <a:p>
            <a:pPr defTabSz="685800"/>
            <a:r>
              <a:rPr lang="en-US" sz="1350" dirty="0" err="1">
                <a:solidFill>
                  <a:srgbClr val="70AD47"/>
                </a:solidFill>
                <a:latin typeface="Orgon Slab Light" panose="02000503000000020004" pitchFamily="50" charset="0"/>
              </a:rPr>
              <a:t>Mech</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833	738	-95	-11.4</a:t>
            </a:r>
          </a:p>
          <a:p>
            <a:pPr defTabSz="685800"/>
            <a:r>
              <a:rPr lang="en-US" sz="1350" dirty="0">
                <a:solidFill>
                  <a:srgbClr val="70AD47"/>
                </a:solidFill>
                <a:latin typeface="Orgon Slab Light" panose="02000503000000020004" pitchFamily="50" charset="0"/>
              </a:rPr>
              <a:t>Petrol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140	36	-104	-74.3</a:t>
            </a:r>
          </a:p>
        </p:txBody>
      </p:sp>
      <p:sp>
        <p:nvSpPr>
          <p:cNvPr id="3" name="TextBox 2"/>
          <p:cNvSpPr txBox="1"/>
          <p:nvPr/>
        </p:nvSpPr>
        <p:spPr>
          <a:xfrm>
            <a:off x="2147253" y="1449604"/>
            <a:ext cx="4662751" cy="507831"/>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Numbers of students enrolled in </a:t>
            </a:r>
            <a:r>
              <a:rPr lang="en-US" sz="1350" b="1" u="sng" dirty="0">
                <a:solidFill>
                  <a:srgbClr val="70AD47"/>
                </a:solidFill>
                <a:latin typeface="Orgon Slab Light" panose="02000503000000020004" pitchFamily="50" charset="0"/>
              </a:rPr>
              <a:t>undergraduate</a:t>
            </a:r>
            <a:r>
              <a:rPr lang="en-US" sz="1350" b="1" dirty="0">
                <a:solidFill>
                  <a:srgbClr val="70AD47"/>
                </a:solidFill>
                <a:latin typeface="Orgon Slab Light" panose="02000503000000020004" pitchFamily="50" charset="0"/>
              </a:rPr>
              <a:t> major</a:t>
            </a:r>
          </a:p>
          <a:p>
            <a:pPr algn="ctr" defTabSz="685800"/>
            <a:r>
              <a:rPr lang="en-US" sz="1350" b="1" dirty="0">
                <a:solidFill>
                  <a:srgbClr val="70AD47"/>
                </a:solidFill>
                <a:latin typeface="Orgon Slab Light" panose="02000503000000020004" pitchFamily="50" charset="0"/>
              </a:rPr>
              <a:t>(numbers include students who have a 2</a:t>
            </a:r>
            <a:r>
              <a:rPr lang="en-US" sz="1350" b="1" baseline="30000" dirty="0">
                <a:solidFill>
                  <a:srgbClr val="70AD47"/>
                </a:solidFill>
                <a:latin typeface="Orgon Slab Light" panose="02000503000000020004" pitchFamily="50" charset="0"/>
              </a:rPr>
              <a:t>nd</a:t>
            </a:r>
            <a:r>
              <a:rPr lang="en-US" sz="1350" b="1" dirty="0">
                <a:solidFill>
                  <a:srgbClr val="70AD47"/>
                </a:solidFill>
                <a:latin typeface="Orgon Slab Light" panose="02000503000000020004" pitchFamily="50" charset="0"/>
              </a:rPr>
              <a:t> major)</a:t>
            </a:r>
            <a:endParaRPr lang="en-US" sz="1350" b="1" dirty="0">
              <a:solidFill>
                <a:srgbClr val="70AD47"/>
              </a:solidFill>
              <a:latin typeface="Orgon Slab Light" panose="02000503000000020004" pitchFamily="50" charset="0"/>
            </a:endParaRPr>
          </a:p>
        </p:txBody>
      </p:sp>
      <p:sp>
        <p:nvSpPr>
          <p:cNvPr id="5" name="Text Placeholder 2"/>
          <p:cNvSpPr txBox="1">
            <a:spLocks/>
          </p:cNvSpPr>
          <p:nvPr/>
        </p:nvSpPr>
        <p:spPr>
          <a:xfrm>
            <a:off x="2581038" y="857250"/>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Enrollment Trends</a:t>
            </a:r>
          </a:p>
        </p:txBody>
      </p:sp>
      <p:sp>
        <p:nvSpPr>
          <p:cNvPr id="6" name="Left Brace 5"/>
          <p:cNvSpPr/>
          <p:nvPr/>
        </p:nvSpPr>
        <p:spPr>
          <a:xfrm>
            <a:off x="2167322" y="2377656"/>
            <a:ext cx="204146" cy="3273725"/>
          </a:xfrm>
          <a:prstGeom prst="leftBrace">
            <a:avLst/>
          </a:prstGeom>
          <a:ln w="3175"/>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7" name="TextBox 6"/>
          <p:cNvSpPr txBox="1"/>
          <p:nvPr/>
        </p:nvSpPr>
        <p:spPr>
          <a:xfrm>
            <a:off x="474791" y="3876019"/>
            <a:ext cx="1716817"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Loss (-8% or more)</a:t>
            </a:r>
            <a:endParaRPr lang="en-US" sz="1350" b="1" dirty="0">
              <a:solidFill>
                <a:srgbClr val="70AD47"/>
              </a:solidFill>
              <a:latin typeface="Orgon Slab Light" panose="02000503000000020004" pitchFamily="50" charset="0"/>
            </a:endParaRPr>
          </a:p>
        </p:txBody>
      </p:sp>
      <p:sp>
        <p:nvSpPr>
          <p:cNvPr id="8" name="TextBox 7"/>
          <p:cNvSpPr txBox="1"/>
          <p:nvPr/>
        </p:nvSpPr>
        <p:spPr>
          <a:xfrm>
            <a:off x="6735077" y="2975772"/>
            <a:ext cx="2091906" cy="923330"/>
          </a:xfrm>
          <a:prstGeom prst="rect">
            <a:avLst/>
          </a:prstGeom>
          <a:noFill/>
        </p:spPr>
        <p:txBody>
          <a:bodyPr wrap="square" rtlCol="0">
            <a:spAutoFit/>
          </a:bodyPr>
          <a:lstStyle/>
          <a:p>
            <a:pPr defTabSz="685800"/>
            <a:r>
              <a:rPr lang="en-US" sz="1350" b="1" dirty="0">
                <a:solidFill>
                  <a:srgbClr val="70AD47"/>
                </a:solidFill>
                <a:latin typeface="Orgon Slab Light" panose="02000503000000020004" pitchFamily="50" charset="0"/>
              </a:rPr>
              <a:t>All combined, these majors have lost 15.6% of their enrollment since 2017.</a:t>
            </a:r>
            <a:endParaRPr lang="en-US" sz="1350" b="1" dirty="0">
              <a:solidFill>
                <a:srgbClr val="70AD47"/>
              </a:solidFill>
              <a:latin typeface="Orgon Slab Light" panose="02000503000000020004" pitchFamily="50"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Tree>
    <p:extLst>
      <p:ext uri="{BB962C8B-B14F-4D97-AF65-F5344CB8AC3E}">
        <p14:creationId xmlns:p14="http://schemas.microsoft.com/office/powerpoint/2010/main" val="3893932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6830" y="1982999"/>
            <a:ext cx="4068743" cy="3208571"/>
          </a:xfrm>
          <a:prstGeom prst="rect">
            <a:avLst/>
          </a:prstGeom>
          <a:noFill/>
        </p:spPr>
        <p:txBody>
          <a:bodyPr wrap="none" rtlCol="0">
            <a:spAutoFit/>
          </a:bodyPr>
          <a:lstStyle/>
          <a:p>
            <a:pPr defTabSz="685800"/>
            <a:r>
              <a:rPr lang="en-US" sz="1350" b="1" u="sng" dirty="0">
                <a:solidFill>
                  <a:srgbClr val="70AD47"/>
                </a:solidFill>
                <a:latin typeface="Orgon Slab Light" panose="02000503000000020004" pitchFamily="50" charset="0"/>
              </a:rPr>
              <a:t>Program	2017	2020	Abs </a:t>
            </a:r>
            <a:r>
              <a:rPr lang="en-US" sz="1350" b="1" u="sng" dirty="0">
                <a:solidFill>
                  <a:srgbClr val="70AD47"/>
                </a:solidFill>
                <a:latin typeface="Symbol" panose="05050102010706020507" pitchFamily="18" charset="2"/>
              </a:rPr>
              <a:t>D </a:t>
            </a:r>
            <a:r>
              <a:rPr lang="en-US" sz="1350" b="1" u="sng" dirty="0">
                <a:solidFill>
                  <a:srgbClr val="70AD47"/>
                </a:solidFill>
                <a:latin typeface="Orgon Slab Light" panose="02000503000000020004" pitchFamily="50" charset="0"/>
              </a:rPr>
              <a:t>	%</a:t>
            </a:r>
            <a:r>
              <a:rPr lang="en-US" sz="1350" b="1" u="sng" dirty="0">
                <a:solidFill>
                  <a:srgbClr val="70AD47"/>
                </a:solidFill>
                <a:latin typeface="Symbol" panose="05050102010706020507" pitchFamily="18" charset="2"/>
              </a:rPr>
              <a:t> D</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Systems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47	61	14	29.8</a:t>
            </a:r>
          </a:p>
          <a:p>
            <a:pPr defTabSz="685800"/>
            <a:r>
              <a:rPr lang="en-US" sz="1350" dirty="0">
                <a:solidFill>
                  <a:srgbClr val="70AD47"/>
                </a:solidFill>
                <a:latin typeface="Orgon Slab Light" panose="02000503000000020004" pitchFamily="50" charset="0"/>
              </a:rPr>
              <a:t>I/O Psych	28	41	13	46.4</a:t>
            </a:r>
          </a:p>
          <a:p>
            <a:pPr defTabSz="685800"/>
            <a:r>
              <a:rPr lang="en-US" sz="1350" dirty="0">
                <a:solidFill>
                  <a:srgbClr val="70AD47"/>
                </a:solidFill>
                <a:latin typeface="Orgon Slab Light" panose="02000503000000020004" pitchFamily="50" charset="0"/>
              </a:rPr>
              <a:t>Tech </a:t>
            </a:r>
            <a:r>
              <a:rPr lang="en-US" sz="1350" dirty="0" err="1">
                <a:solidFill>
                  <a:srgbClr val="70AD47"/>
                </a:solidFill>
                <a:latin typeface="Orgon Slab Light" panose="02000503000000020004" pitchFamily="50" charset="0"/>
              </a:rPr>
              <a:t>Comm</a:t>
            </a:r>
            <a:r>
              <a:rPr lang="en-US" sz="1350" dirty="0">
                <a:solidFill>
                  <a:srgbClr val="70AD47"/>
                </a:solidFill>
                <a:latin typeface="Orgon Slab Light" panose="02000503000000020004" pitchFamily="50" charset="0"/>
              </a:rPr>
              <a:t>	7	18	11	157.1</a:t>
            </a:r>
          </a:p>
          <a:p>
            <a:pPr defTabSz="685800"/>
            <a:r>
              <a:rPr lang="en-US" sz="1350" dirty="0">
                <a:solidFill>
                  <a:srgbClr val="70AD47"/>
                </a:solidFill>
                <a:latin typeface="Orgon Slab Light" panose="02000503000000020004" pitchFamily="50" charset="0"/>
              </a:rPr>
              <a:t>MBA</a:t>
            </a:r>
            <a:r>
              <a:rPr lang="en-US" sz="1350" dirty="0">
                <a:solidFill>
                  <a:srgbClr val="70AD47"/>
                </a:solidFill>
                <a:latin typeface="Orgon Slab Light" panose="02000503000000020004" pitchFamily="50" charset="0"/>
              </a:rPr>
              <a:t>		45	50	5	11.1</a:t>
            </a:r>
          </a:p>
          <a:p>
            <a:pPr defTabSz="685800"/>
            <a:r>
              <a:rPr lang="en-US" sz="1350" dirty="0">
                <a:solidFill>
                  <a:srgbClr val="70AD47"/>
                </a:solidFill>
                <a:latin typeface="Orgon Slab Light" panose="02000503000000020004" pitchFamily="50" charset="0"/>
              </a:rPr>
              <a:t>Nuclear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9	14	5	55.5</a:t>
            </a:r>
          </a:p>
          <a:p>
            <a:pPr defTabSz="685800"/>
            <a:r>
              <a:rPr lang="en-US" sz="1350" dirty="0">
                <a:solidFill>
                  <a:srgbClr val="70AD47"/>
                </a:solidFill>
                <a:latin typeface="Orgon Slab Light" panose="02000503000000020004" pitchFamily="50" charset="0"/>
              </a:rPr>
              <a:t>Aero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21	25	4	19.0</a:t>
            </a:r>
          </a:p>
          <a:p>
            <a:pPr defTabSz="685800"/>
            <a:r>
              <a:rPr lang="en-US" sz="1350" dirty="0">
                <a:solidFill>
                  <a:srgbClr val="70AD47"/>
                </a:solidFill>
                <a:latin typeface="Orgon Slab Light" panose="02000503000000020004" pitchFamily="50" charset="0"/>
              </a:rPr>
              <a:t>Mining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5	7	2	40.0</a:t>
            </a:r>
          </a:p>
          <a:p>
            <a:pPr defTabSz="685800"/>
            <a:r>
              <a:rPr lang="en-US" sz="1350" dirty="0">
                <a:solidFill>
                  <a:srgbClr val="70AD47"/>
                </a:solidFill>
                <a:latin typeface="Orgon Slab Light" panose="02000503000000020004" pitchFamily="50" charset="0"/>
              </a:rPr>
              <a:t>Metal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6	7	1	16.7</a:t>
            </a:r>
          </a:p>
          <a:p>
            <a:pPr defTabSz="685800"/>
            <a:endParaRPr lang="en-US" sz="1350" dirty="0">
              <a:solidFill>
                <a:srgbClr val="70AD47"/>
              </a:solidFill>
              <a:latin typeface="Orgon Slab Light" panose="02000503000000020004" pitchFamily="50" charset="0"/>
            </a:endParaRPr>
          </a:p>
          <a:p>
            <a:pPr defTabSz="685800"/>
            <a:r>
              <a:rPr lang="en-US" sz="1350" dirty="0" err="1">
                <a:solidFill>
                  <a:srgbClr val="70AD47"/>
                </a:solidFill>
                <a:latin typeface="Orgon Slab Light" panose="02000503000000020004" pitchFamily="50" charset="0"/>
              </a:rPr>
              <a:t>Explos</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30</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31</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1	3.3</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Biology		10	10	0	0</a:t>
            </a:r>
          </a:p>
          <a:p>
            <a:pPr defTabSz="685800"/>
            <a:r>
              <a:rPr lang="en-US" sz="1350" dirty="0">
                <a:solidFill>
                  <a:srgbClr val="70AD47"/>
                </a:solidFill>
                <a:latin typeface="Orgon Slab Light" panose="02000503000000020004" pitchFamily="50" charset="0"/>
              </a:rPr>
              <a:t>Applied Math	10	10	0	0</a:t>
            </a:r>
          </a:p>
          <a:p>
            <a:pPr defTabSz="685800"/>
            <a:r>
              <a:rPr lang="en-US" sz="1350" dirty="0" err="1">
                <a:solidFill>
                  <a:srgbClr val="70AD47"/>
                </a:solidFill>
                <a:latin typeface="Orgon Slab Light" panose="02000503000000020004" pitchFamily="50" charset="0"/>
              </a:rPr>
              <a:t>Cer</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	1	0	0</a:t>
            </a:r>
          </a:p>
          <a:p>
            <a:pPr defTabSz="685800"/>
            <a:r>
              <a:rPr lang="en-US" sz="1350" dirty="0" err="1">
                <a:solidFill>
                  <a:srgbClr val="70AD47"/>
                </a:solidFill>
                <a:latin typeface="Orgon Slab Light" panose="02000503000000020004" pitchFamily="50" charset="0"/>
              </a:rPr>
              <a:t>Geotech</a:t>
            </a:r>
            <a:r>
              <a:rPr lang="en-US" sz="1350" dirty="0">
                <a:solidFill>
                  <a:srgbClr val="70AD47"/>
                </a:solidFill>
                <a:latin typeface="Orgon Slab Light" panose="02000503000000020004" pitchFamily="50" charset="0"/>
              </a:rPr>
              <a:t>		22	22	0	0</a:t>
            </a:r>
          </a:p>
        </p:txBody>
      </p:sp>
      <p:sp>
        <p:nvSpPr>
          <p:cNvPr id="5" name="Text Placeholder 2"/>
          <p:cNvSpPr txBox="1">
            <a:spLocks/>
          </p:cNvSpPr>
          <p:nvPr/>
        </p:nvSpPr>
        <p:spPr>
          <a:xfrm>
            <a:off x="2581038" y="857250"/>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Enrollment Trends</a:t>
            </a:r>
          </a:p>
        </p:txBody>
      </p:sp>
      <p:sp>
        <p:nvSpPr>
          <p:cNvPr id="6" name="TextBox 5"/>
          <p:cNvSpPr txBox="1"/>
          <p:nvPr/>
        </p:nvSpPr>
        <p:spPr>
          <a:xfrm>
            <a:off x="2267445" y="1365498"/>
            <a:ext cx="4422364"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Numbers of students enrolled in </a:t>
            </a:r>
            <a:r>
              <a:rPr lang="en-US" sz="1350" b="1" u="sng" dirty="0">
                <a:solidFill>
                  <a:srgbClr val="70AD47"/>
                </a:solidFill>
                <a:latin typeface="Orgon Slab Light" panose="02000503000000020004" pitchFamily="50" charset="0"/>
              </a:rPr>
              <a:t>Master’s programs</a:t>
            </a:r>
            <a:endParaRPr lang="en-US" sz="1350" b="1" dirty="0">
              <a:solidFill>
                <a:srgbClr val="70AD47"/>
              </a:solidFill>
              <a:latin typeface="Orgon Slab Light" panose="02000503000000020004" pitchFamily="50" charset="0"/>
            </a:endParaRPr>
          </a:p>
        </p:txBody>
      </p:sp>
      <p:sp>
        <p:nvSpPr>
          <p:cNvPr id="9" name="Left Brace 8"/>
          <p:cNvSpPr/>
          <p:nvPr/>
        </p:nvSpPr>
        <p:spPr>
          <a:xfrm>
            <a:off x="2167322" y="2235319"/>
            <a:ext cx="204146" cy="1617455"/>
          </a:xfrm>
          <a:prstGeom prst="leftBrace">
            <a:avLst/>
          </a:prstGeom>
          <a:ln w="3175"/>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0" name="Left Brace 9"/>
          <p:cNvSpPr/>
          <p:nvPr/>
        </p:nvSpPr>
        <p:spPr>
          <a:xfrm>
            <a:off x="2167322" y="4085686"/>
            <a:ext cx="204146" cy="1004979"/>
          </a:xfrm>
          <a:prstGeom prst="leftBrace">
            <a:avLst/>
          </a:prstGeom>
          <a:noFill/>
          <a:ln w="31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1" name="TextBox 10"/>
          <p:cNvSpPr txBox="1"/>
          <p:nvPr/>
        </p:nvSpPr>
        <p:spPr>
          <a:xfrm>
            <a:off x="172129" y="2905546"/>
            <a:ext cx="2018886"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Growth (+8% or more)</a:t>
            </a:r>
            <a:endParaRPr lang="en-US" sz="1350" b="1" dirty="0">
              <a:solidFill>
                <a:srgbClr val="70AD47"/>
              </a:solidFill>
              <a:latin typeface="Orgon Slab Light" panose="02000503000000020004" pitchFamily="50" charset="0"/>
            </a:endParaRPr>
          </a:p>
        </p:txBody>
      </p:sp>
      <p:sp>
        <p:nvSpPr>
          <p:cNvPr id="12" name="TextBox 11"/>
          <p:cNvSpPr txBox="1"/>
          <p:nvPr/>
        </p:nvSpPr>
        <p:spPr>
          <a:xfrm>
            <a:off x="253828" y="4445595"/>
            <a:ext cx="1939249"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Stable (-7.9 to +7.9%)</a:t>
            </a:r>
            <a:endParaRPr lang="en-US" sz="1350" b="1" dirty="0">
              <a:solidFill>
                <a:srgbClr val="70AD47"/>
              </a:solidFill>
              <a:latin typeface="Orgon Slab Light" panose="02000503000000020004" pitchFamily="50"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Tree>
    <p:extLst>
      <p:ext uri="{BB962C8B-B14F-4D97-AF65-F5344CB8AC3E}">
        <p14:creationId xmlns:p14="http://schemas.microsoft.com/office/powerpoint/2010/main" val="838145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1468" y="1940105"/>
            <a:ext cx="4025461" cy="3624069"/>
          </a:xfrm>
          <a:prstGeom prst="rect">
            <a:avLst/>
          </a:prstGeom>
          <a:noFill/>
        </p:spPr>
        <p:txBody>
          <a:bodyPr wrap="none" rtlCol="0">
            <a:spAutoFit/>
          </a:bodyPr>
          <a:lstStyle/>
          <a:p>
            <a:pPr defTabSz="685800"/>
            <a:r>
              <a:rPr lang="en-US" sz="1350" b="1" u="sng" dirty="0">
                <a:solidFill>
                  <a:srgbClr val="70AD47"/>
                </a:solidFill>
                <a:latin typeface="Orgon Slab Light" panose="02000503000000020004" pitchFamily="50" charset="0"/>
              </a:rPr>
              <a:t>Program	2017	2020	Abs </a:t>
            </a:r>
            <a:r>
              <a:rPr lang="en-US" sz="1350" b="1" u="sng" dirty="0">
                <a:solidFill>
                  <a:srgbClr val="70AD47"/>
                </a:solidFill>
                <a:latin typeface="Symbol" panose="05050102010706020507" pitchFamily="18" charset="2"/>
              </a:rPr>
              <a:t>D</a:t>
            </a:r>
            <a:r>
              <a:rPr lang="en-US" sz="1350" b="1" u="sng" dirty="0">
                <a:solidFill>
                  <a:srgbClr val="70AD47"/>
                </a:solidFill>
                <a:latin typeface="Orgon Slab Light" panose="02000503000000020004" pitchFamily="50" charset="0"/>
              </a:rPr>
              <a:t>	%</a:t>
            </a:r>
            <a:r>
              <a:rPr lang="en-US" sz="1350" b="1" u="sng" dirty="0">
                <a:solidFill>
                  <a:srgbClr val="70AD47"/>
                </a:solidFill>
                <a:latin typeface="Symbol" panose="05050102010706020507" pitchFamily="18" charset="2"/>
              </a:rPr>
              <a:t> D</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Chemistry	2	1	-1	-50.0</a:t>
            </a:r>
          </a:p>
          <a:p>
            <a:pPr defTabSz="685800"/>
            <a:r>
              <a:rPr lang="en-US" sz="1350" dirty="0" err="1">
                <a:solidFill>
                  <a:srgbClr val="70AD47"/>
                </a:solidFill>
                <a:latin typeface="Orgon Slab Light" panose="02000503000000020004" pitchFamily="50" charset="0"/>
              </a:rPr>
              <a:t>Manufact</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18	16	-2	-11.1</a:t>
            </a:r>
          </a:p>
          <a:p>
            <a:pPr defTabSz="685800"/>
            <a:r>
              <a:rPr lang="en-US" sz="1350" dirty="0">
                <a:solidFill>
                  <a:srgbClr val="70AD47"/>
                </a:solidFill>
                <a:latin typeface="Orgon Slab Light" panose="02000503000000020004" pitchFamily="50" charset="0"/>
              </a:rPr>
              <a:t>Mat </a:t>
            </a:r>
            <a:r>
              <a:rPr lang="en-US" sz="1350" dirty="0" err="1">
                <a:solidFill>
                  <a:srgbClr val="70AD47"/>
                </a:solidFill>
                <a:latin typeface="Orgon Slab Light" panose="02000503000000020004" pitchFamily="50" charset="0"/>
              </a:rPr>
              <a:t>Sci</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6	4	-2	-33.3</a:t>
            </a:r>
          </a:p>
          <a:p>
            <a:pPr defTabSz="685800"/>
            <a:r>
              <a:rPr lang="en-US" sz="1350" dirty="0">
                <a:solidFill>
                  <a:srgbClr val="70AD47"/>
                </a:solidFill>
                <a:latin typeface="Orgon Slab Light" panose="02000503000000020004" pitchFamily="50" charset="0"/>
              </a:rPr>
              <a:t>Physics		5	1	-4	-80</a:t>
            </a:r>
          </a:p>
          <a:p>
            <a:pPr defTabSz="685800"/>
            <a:r>
              <a:rPr lang="en-US" sz="1350" dirty="0" err="1">
                <a:solidFill>
                  <a:srgbClr val="70AD47"/>
                </a:solidFill>
                <a:latin typeface="Orgon Slab Light" panose="02000503000000020004" pitchFamily="50" charset="0"/>
              </a:rPr>
              <a:t>Inf</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Sci</a:t>
            </a:r>
            <a:r>
              <a:rPr lang="en-US" sz="1350" dirty="0">
                <a:solidFill>
                  <a:srgbClr val="70AD47"/>
                </a:solidFill>
                <a:latin typeface="Orgon Slab Light" panose="02000503000000020004" pitchFamily="50" charset="0"/>
              </a:rPr>
              <a:t> &amp; Tech	46	39	-7	-15.2</a:t>
            </a:r>
          </a:p>
          <a:p>
            <a:pPr defTabSz="685800"/>
            <a:r>
              <a:rPr lang="en-US" sz="1350" dirty="0">
                <a:solidFill>
                  <a:srgbClr val="70AD47"/>
                </a:solidFill>
                <a:latin typeface="Orgon Slab Light" panose="02000503000000020004" pitchFamily="50" charset="0"/>
              </a:rPr>
              <a:t>Civil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57	45	-12	-21.1</a:t>
            </a:r>
          </a:p>
          <a:p>
            <a:pPr defTabSz="685800"/>
            <a:r>
              <a:rPr lang="en-US" sz="1350" dirty="0">
                <a:solidFill>
                  <a:srgbClr val="70AD47"/>
                </a:solidFill>
                <a:latin typeface="Orgon Slab Light" panose="02000503000000020004" pitchFamily="50" charset="0"/>
              </a:rPr>
              <a:t>Comp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29	14	-15	-51.7</a:t>
            </a:r>
          </a:p>
          <a:p>
            <a:pPr defTabSz="685800"/>
            <a:r>
              <a:rPr lang="en-US" sz="1350" dirty="0">
                <a:solidFill>
                  <a:srgbClr val="70AD47"/>
                </a:solidFill>
                <a:latin typeface="Orgon Slab Light" panose="02000503000000020004" pitchFamily="50" charset="0"/>
              </a:rPr>
              <a:t>Comp </a:t>
            </a:r>
            <a:r>
              <a:rPr lang="en-US" sz="1350" dirty="0" err="1">
                <a:solidFill>
                  <a:srgbClr val="70AD47"/>
                </a:solidFill>
                <a:latin typeface="Orgon Slab Light" panose="02000503000000020004" pitchFamily="50" charset="0"/>
              </a:rPr>
              <a:t>Sci</a:t>
            </a:r>
            <a:r>
              <a:rPr lang="en-US" sz="1350" dirty="0">
                <a:solidFill>
                  <a:srgbClr val="70AD47"/>
                </a:solidFill>
                <a:latin typeface="Orgon Slab Light" panose="02000503000000020004" pitchFamily="50" charset="0"/>
              </a:rPr>
              <a:t>	46	31	-15	-32.6</a:t>
            </a:r>
          </a:p>
          <a:p>
            <a:pPr defTabSz="685800"/>
            <a:r>
              <a:rPr lang="en-US" sz="1350" dirty="0">
                <a:solidFill>
                  <a:srgbClr val="70AD47"/>
                </a:solidFill>
                <a:latin typeface="Orgon Slab Light" panose="02000503000000020004" pitchFamily="50" charset="0"/>
              </a:rPr>
              <a:t>Geo &amp; </a:t>
            </a:r>
            <a:r>
              <a:rPr lang="en-US" sz="1350" dirty="0" err="1">
                <a:solidFill>
                  <a:srgbClr val="70AD47"/>
                </a:solidFill>
                <a:latin typeface="Orgon Slab Light" panose="02000503000000020004" pitchFamily="50" charset="0"/>
              </a:rPr>
              <a:t>Geophy</a:t>
            </a:r>
            <a:r>
              <a:rPr lang="en-US" sz="1350" dirty="0">
                <a:solidFill>
                  <a:srgbClr val="70AD47"/>
                </a:solidFill>
                <a:latin typeface="Orgon Slab Light" panose="02000503000000020004" pitchFamily="50" charset="0"/>
              </a:rPr>
              <a:t>	32	15	-17	-53.1</a:t>
            </a:r>
          </a:p>
          <a:p>
            <a:pPr defTabSz="685800"/>
            <a:r>
              <a:rPr lang="en-US" sz="1350" dirty="0" err="1">
                <a:solidFill>
                  <a:srgbClr val="70AD47"/>
                </a:solidFill>
                <a:latin typeface="Orgon Slab Light" panose="02000503000000020004" pitchFamily="50" charset="0"/>
              </a:rPr>
              <a:t>Mech</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60	43	-17	-28.3</a:t>
            </a:r>
          </a:p>
          <a:p>
            <a:pPr defTabSz="685800"/>
            <a:r>
              <a:rPr lang="en-US" sz="1350" dirty="0" err="1">
                <a:solidFill>
                  <a:srgbClr val="70AD47"/>
                </a:solidFill>
                <a:latin typeface="Orgon Slab Light" panose="02000503000000020004" pitchFamily="50" charset="0"/>
              </a:rPr>
              <a:t>Chem</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29	7	-22	-75.9</a:t>
            </a:r>
            <a:endParaRPr lang="en-US" sz="1350" dirty="0">
              <a:solidFill>
                <a:srgbClr val="70AD47"/>
              </a:solidFill>
              <a:latin typeface="Orgon Slab Light" panose="02000503000000020004" pitchFamily="50" charset="0"/>
            </a:endParaRPr>
          </a:p>
          <a:p>
            <a:pPr defTabSz="685800"/>
            <a:r>
              <a:rPr lang="en-US" sz="1350" dirty="0" err="1">
                <a:solidFill>
                  <a:srgbClr val="70AD47"/>
                </a:solidFill>
                <a:latin typeface="Orgon Slab Light" panose="02000503000000020004" pitchFamily="50" charset="0"/>
              </a:rPr>
              <a:t>Env</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27	9	-22	-66.7</a:t>
            </a:r>
          </a:p>
          <a:p>
            <a:pPr defTabSz="685800"/>
            <a:r>
              <a:rPr lang="en-US" sz="1350" dirty="0" err="1">
                <a:solidFill>
                  <a:srgbClr val="70AD47"/>
                </a:solidFill>
                <a:latin typeface="Orgon Slab Light" panose="02000503000000020004" pitchFamily="50" charset="0"/>
              </a:rPr>
              <a:t>Geol</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88</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53</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-35</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-37.8</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Elec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81	41	-40	-49.4</a:t>
            </a:r>
          </a:p>
          <a:p>
            <a:pPr defTabSz="685800"/>
            <a:r>
              <a:rPr lang="en-US" sz="1350" dirty="0">
                <a:solidFill>
                  <a:srgbClr val="70AD47"/>
                </a:solidFill>
                <a:latin typeface="Orgon Slab Light" panose="02000503000000020004" pitchFamily="50" charset="0"/>
              </a:rPr>
              <a:t>Petrol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55	13	-42	-76.4</a:t>
            </a:r>
          </a:p>
          <a:p>
            <a:pPr defTabSz="685800"/>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Mgt</a:t>
            </a:r>
            <a:r>
              <a:rPr lang="en-US" sz="1350" dirty="0">
                <a:solidFill>
                  <a:srgbClr val="70AD47"/>
                </a:solidFill>
                <a:latin typeface="Orgon Slab Light" panose="02000503000000020004" pitchFamily="50" charset="0"/>
              </a:rPr>
              <a:t>		168	106	-62	-36.9</a:t>
            </a:r>
          </a:p>
        </p:txBody>
      </p:sp>
      <p:sp>
        <p:nvSpPr>
          <p:cNvPr id="3" name="TextBox 2"/>
          <p:cNvSpPr txBox="1"/>
          <p:nvPr/>
        </p:nvSpPr>
        <p:spPr>
          <a:xfrm>
            <a:off x="2267449" y="1449603"/>
            <a:ext cx="4422364"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Numbers of students enrolled in </a:t>
            </a:r>
            <a:r>
              <a:rPr lang="en-US" sz="1350" b="1" u="sng" dirty="0">
                <a:solidFill>
                  <a:srgbClr val="70AD47"/>
                </a:solidFill>
                <a:latin typeface="Orgon Slab Light" panose="02000503000000020004" pitchFamily="50" charset="0"/>
              </a:rPr>
              <a:t>Master’s programs</a:t>
            </a:r>
            <a:endParaRPr lang="en-US" sz="1350" b="1" dirty="0">
              <a:solidFill>
                <a:srgbClr val="70AD47"/>
              </a:solidFill>
              <a:latin typeface="Orgon Slab Light" panose="02000503000000020004" pitchFamily="50" charset="0"/>
            </a:endParaRPr>
          </a:p>
        </p:txBody>
      </p:sp>
      <p:sp>
        <p:nvSpPr>
          <p:cNvPr id="5" name="Text Placeholder 2"/>
          <p:cNvSpPr txBox="1">
            <a:spLocks/>
          </p:cNvSpPr>
          <p:nvPr/>
        </p:nvSpPr>
        <p:spPr>
          <a:xfrm>
            <a:off x="2581038" y="857250"/>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Enrollment Trends</a:t>
            </a:r>
          </a:p>
        </p:txBody>
      </p:sp>
      <p:sp>
        <p:nvSpPr>
          <p:cNvPr id="6" name="Left Brace 5"/>
          <p:cNvSpPr/>
          <p:nvPr/>
        </p:nvSpPr>
        <p:spPr>
          <a:xfrm>
            <a:off x="2231835" y="2190032"/>
            <a:ext cx="204146" cy="3280194"/>
          </a:xfrm>
          <a:prstGeom prst="leftBrace">
            <a:avLst/>
          </a:prstGeom>
          <a:ln w="3175"/>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7" name="TextBox 6"/>
          <p:cNvSpPr txBox="1"/>
          <p:nvPr/>
        </p:nvSpPr>
        <p:spPr>
          <a:xfrm>
            <a:off x="539303" y="3691629"/>
            <a:ext cx="1716817"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Loss (-8% or more)</a:t>
            </a:r>
            <a:endParaRPr lang="en-US" sz="1350" b="1" dirty="0">
              <a:solidFill>
                <a:srgbClr val="70AD47"/>
              </a:solidFill>
              <a:latin typeface="Orgon Slab Light" panose="02000503000000020004" pitchFamily="50" charset="0"/>
            </a:endParaRPr>
          </a:p>
        </p:txBody>
      </p:sp>
      <p:sp>
        <p:nvSpPr>
          <p:cNvPr id="8" name="TextBox 7"/>
          <p:cNvSpPr txBox="1"/>
          <p:nvPr/>
        </p:nvSpPr>
        <p:spPr>
          <a:xfrm>
            <a:off x="6690101" y="2791383"/>
            <a:ext cx="2091906" cy="923330"/>
          </a:xfrm>
          <a:prstGeom prst="rect">
            <a:avLst/>
          </a:prstGeom>
          <a:noFill/>
        </p:spPr>
        <p:txBody>
          <a:bodyPr wrap="square" rtlCol="0">
            <a:spAutoFit/>
          </a:bodyPr>
          <a:lstStyle/>
          <a:p>
            <a:pPr defTabSz="685800"/>
            <a:r>
              <a:rPr lang="en-US" sz="1350" b="1" dirty="0">
                <a:solidFill>
                  <a:srgbClr val="70AD47"/>
                </a:solidFill>
                <a:latin typeface="Orgon Slab Light" panose="02000503000000020004" pitchFamily="50" charset="0"/>
              </a:rPr>
              <a:t>All combined, these programs have lost 41.5% of their enrollment since 2017.</a:t>
            </a:r>
            <a:endParaRPr lang="en-US" sz="1350" b="1" dirty="0">
              <a:solidFill>
                <a:srgbClr val="70AD47"/>
              </a:solidFill>
              <a:latin typeface="Orgon Slab Light" panose="02000503000000020004" pitchFamily="50"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Tree>
    <p:extLst>
      <p:ext uri="{BB962C8B-B14F-4D97-AF65-F5344CB8AC3E}">
        <p14:creationId xmlns:p14="http://schemas.microsoft.com/office/powerpoint/2010/main" val="256450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6829" y="1982999"/>
            <a:ext cx="3972562" cy="2169825"/>
          </a:xfrm>
          <a:prstGeom prst="rect">
            <a:avLst/>
          </a:prstGeom>
          <a:noFill/>
        </p:spPr>
        <p:txBody>
          <a:bodyPr wrap="none" rtlCol="0">
            <a:spAutoFit/>
          </a:bodyPr>
          <a:lstStyle/>
          <a:p>
            <a:pPr defTabSz="685800"/>
            <a:r>
              <a:rPr lang="en-US" sz="1350" b="1" u="sng" dirty="0">
                <a:solidFill>
                  <a:srgbClr val="70AD47"/>
                </a:solidFill>
                <a:latin typeface="Orgon Slab Light" panose="02000503000000020004" pitchFamily="50" charset="0"/>
              </a:rPr>
              <a:t>Program	2017	2020	Abs </a:t>
            </a:r>
            <a:r>
              <a:rPr lang="en-US" sz="1350" b="1" u="sng" dirty="0">
                <a:solidFill>
                  <a:srgbClr val="70AD47"/>
                </a:solidFill>
                <a:latin typeface="Symbol" panose="05050102010706020507" pitchFamily="18" charset="2"/>
              </a:rPr>
              <a:t>D </a:t>
            </a:r>
            <a:r>
              <a:rPr lang="en-US" sz="1350" b="1" u="sng" dirty="0">
                <a:solidFill>
                  <a:srgbClr val="70AD47"/>
                </a:solidFill>
                <a:latin typeface="Orgon Slab Light" panose="02000503000000020004" pitchFamily="50" charset="0"/>
              </a:rPr>
              <a:t>	%</a:t>
            </a:r>
            <a:r>
              <a:rPr lang="en-US" sz="1350" b="1" u="sng" dirty="0">
                <a:solidFill>
                  <a:srgbClr val="70AD47"/>
                </a:solidFill>
                <a:latin typeface="Symbol" panose="05050102010706020507" pitchFamily="18" charset="2"/>
              </a:rPr>
              <a:t> D</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Mat </a:t>
            </a:r>
            <a:r>
              <a:rPr lang="en-US" sz="1350" dirty="0" err="1">
                <a:solidFill>
                  <a:srgbClr val="70AD47"/>
                </a:solidFill>
                <a:latin typeface="Orgon Slab Light" panose="02000503000000020004" pitchFamily="50" charset="0"/>
              </a:rPr>
              <a:t>Sci</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25	35	10	40.0</a:t>
            </a:r>
          </a:p>
          <a:p>
            <a:pPr defTabSz="685800"/>
            <a:r>
              <a:rPr lang="en-US" sz="1350" dirty="0">
                <a:solidFill>
                  <a:srgbClr val="70AD47"/>
                </a:solidFill>
                <a:latin typeface="Orgon Slab Light" panose="02000503000000020004" pitchFamily="50" charset="0"/>
              </a:rPr>
              <a:t>Civil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53	62	9	17.0</a:t>
            </a:r>
          </a:p>
          <a:p>
            <a:pPr defTabSz="685800"/>
            <a:r>
              <a:rPr lang="en-US" sz="1350" dirty="0" err="1">
                <a:solidFill>
                  <a:srgbClr val="70AD47"/>
                </a:solidFill>
                <a:latin typeface="Orgon Slab Light" panose="02000503000000020004" pitchFamily="50" charset="0"/>
              </a:rPr>
              <a:t>Cer</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11	14	3	27.3</a:t>
            </a:r>
          </a:p>
          <a:p>
            <a:pPr defTabSz="685800"/>
            <a:r>
              <a:rPr lang="en-US" sz="1350" dirty="0">
                <a:solidFill>
                  <a:srgbClr val="70AD47"/>
                </a:solidFill>
                <a:latin typeface="Orgon Slab Light" panose="02000503000000020004" pitchFamily="50" charset="0"/>
              </a:rPr>
              <a:t>Metal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8	11	3	37.5</a:t>
            </a:r>
            <a:endParaRPr lang="en-US" sz="1350" dirty="0">
              <a:solidFill>
                <a:srgbClr val="70AD47"/>
              </a:solidFill>
              <a:latin typeface="Orgon Slab Light" panose="02000503000000020004" pitchFamily="50" charset="0"/>
            </a:endParaRPr>
          </a:p>
          <a:p>
            <a:pPr defTabSz="685800"/>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Math		29	28	-1	-3.4</a:t>
            </a:r>
          </a:p>
          <a:p>
            <a:pPr defTabSz="685800"/>
            <a:r>
              <a:rPr lang="en-US" sz="1350" dirty="0">
                <a:solidFill>
                  <a:srgbClr val="70AD47"/>
                </a:solidFill>
                <a:latin typeface="Orgon Slab Light" panose="02000503000000020004" pitchFamily="50" charset="0"/>
              </a:rPr>
              <a:t>Physics		30	28	-2	-6.7</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Chemistry	45	43	-2	-4.4</a:t>
            </a:r>
          </a:p>
          <a:p>
            <a:pPr defTabSz="685800"/>
            <a:r>
              <a:rPr lang="en-US" sz="1350" dirty="0">
                <a:solidFill>
                  <a:srgbClr val="70AD47"/>
                </a:solidFill>
                <a:latin typeface="Orgon Slab Light" panose="02000503000000020004" pitchFamily="50" charset="0"/>
              </a:rPr>
              <a:t>Elec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63	68	-5	-7.9</a:t>
            </a:r>
          </a:p>
        </p:txBody>
      </p:sp>
      <p:sp>
        <p:nvSpPr>
          <p:cNvPr id="5" name="Text Placeholder 2"/>
          <p:cNvSpPr txBox="1">
            <a:spLocks/>
          </p:cNvSpPr>
          <p:nvPr/>
        </p:nvSpPr>
        <p:spPr>
          <a:xfrm>
            <a:off x="2581038" y="857250"/>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Enrollment Trends</a:t>
            </a:r>
          </a:p>
        </p:txBody>
      </p:sp>
      <p:sp>
        <p:nvSpPr>
          <p:cNvPr id="6" name="TextBox 5"/>
          <p:cNvSpPr txBox="1"/>
          <p:nvPr/>
        </p:nvSpPr>
        <p:spPr>
          <a:xfrm>
            <a:off x="2260071" y="1365498"/>
            <a:ext cx="4437113"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Numbers of students enrolled in </a:t>
            </a:r>
            <a:r>
              <a:rPr lang="en-US" sz="1350" b="1" u="sng" dirty="0">
                <a:solidFill>
                  <a:srgbClr val="70AD47"/>
                </a:solidFill>
                <a:latin typeface="Orgon Slab Light" panose="02000503000000020004" pitchFamily="50" charset="0"/>
              </a:rPr>
              <a:t>Doctoral programs</a:t>
            </a:r>
            <a:endParaRPr lang="en-US" sz="1350" b="1" dirty="0">
              <a:solidFill>
                <a:srgbClr val="70AD47"/>
              </a:solidFill>
              <a:latin typeface="Orgon Slab Light" panose="02000503000000020004" pitchFamily="50" charset="0"/>
            </a:endParaRPr>
          </a:p>
        </p:txBody>
      </p:sp>
      <p:sp>
        <p:nvSpPr>
          <p:cNvPr id="9" name="Left Brace 8"/>
          <p:cNvSpPr/>
          <p:nvPr/>
        </p:nvSpPr>
        <p:spPr>
          <a:xfrm>
            <a:off x="2167322" y="2235319"/>
            <a:ext cx="204146" cy="789318"/>
          </a:xfrm>
          <a:prstGeom prst="leftBrace">
            <a:avLst/>
          </a:prstGeom>
          <a:ln w="3175"/>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0" name="Left Brace 9"/>
          <p:cNvSpPr/>
          <p:nvPr/>
        </p:nvSpPr>
        <p:spPr>
          <a:xfrm>
            <a:off x="2167322" y="3244610"/>
            <a:ext cx="204146" cy="815196"/>
          </a:xfrm>
          <a:prstGeom prst="leftBrace">
            <a:avLst/>
          </a:prstGeom>
          <a:noFill/>
          <a:ln w="31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1" name="TextBox 10"/>
          <p:cNvSpPr txBox="1"/>
          <p:nvPr/>
        </p:nvSpPr>
        <p:spPr>
          <a:xfrm>
            <a:off x="172129" y="2491478"/>
            <a:ext cx="2018886"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Growth (+8% or more)</a:t>
            </a:r>
            <a:endParaRPr lang="en-US" sz="1350" b="1" dirty="0">
              <a:solidFill>
                <a:srgbClr val="70AD47"/>
              </a:solidFill>
              <a:latin typeface="Orgon Slab Light" panose="02000503000000020004" pitchFamily="50" charset="0"/>
            </a:endParaRPr>
          </a:p>
        </p:txBody>
      </p:sp>
      <p:sp>
        <p:nvSpPr>
          <p:cNvPr id="12" name="TextBox 11"/>
          <p:cNvSpPr txBox="1"/>
          <p:nvPr/>
        </p:nvSpPr>
        <p:spPr>
          <a:xfrm>
            <a:off x="250971" y="3513709"/>
            <a:ext cx="1939249"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Stable (-7.9 to +7.9%)</a:t>
            </a:r>
            <a:endParaRPr lang="en-US" sz="1350" b="1" dirty="0">
              <a:solidFill>
                <a:srgbClr val="70AD47"/>
              </a:solidFill>
              <a:latin typeface="Orgon Slab Light" panose="02000503000000020004" pitchFamily="50"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Tree>
    <p:extLst>
      <p:ext uri="{BB962C8B-B14F-4D97-AF65-F5344CB8AC3E}">
        <p14:creationId xmlns:p14="http://schemas.microsoft.com/office/powerpoint/2010/main" val="2754317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1468" y="1940105"/>
            <a:ext cx="4025461" cy="3000821"/>
          </a:xfrm>
          <a:prstGeom prst="rect">
            <a:avLst/>
          </a:prstGeom>
          <a:noFill/>
        </p:spPr>
        <p:txBody>
          <a:bodyPr wrap="none" rtlCol="0">
            <a:spAutoFit/>
          </a:bodyPr>
          <a:lstStyle/>
          <a:p>
            <a:pPr defTabSz="685800"/>
            <a:r>
              <a:rPr lang="en-US" sz="1350" b="1" u="sng" dirty="0">
                <a:solidFill>
                  <a:srgbClr val="70AD47"/>
                </a:solidFill>
                <a:latin typeface="Orgon Slab Light" panose="02000503000000020004" pitchFamily="50" charset="0"/>
              </a:rPr>
              <a:t>Program	2017	2020	Abs </a:t>
            </a:r>
            <a:r>
              <a:rPr lang="en-US" sz="1350" b="1" u="sng" dirty="0">
                <a:solidFill>
                  <a:srgbClr val="70AD47"/>
                </a:solidFill>
                <a:latin typeface="Symbol" panose="05050102010706020507" pitchFamily="18" charset="2"/>
              </a:rPr>
              <a:t>D</a:t>
            </a:r>
            <a:r>
              <a:rPr lang="en-US" sz="1350" b="1" u="sng" dirty="0">
                <a:solidFill>
                  <a:srgbClr val="70AD47"/>
                </a:solidFill>
                <a:latin typeface="Orgon Slab Light" panose="02000503000000020004" pitchFamily="50" charset="0"/>
              </a:rPr>
              <a:t>	%</a:t>
            </a:r>
            <a:r>
              <a:rPr lang="en-US" sz="1350" b="1" u="sng" dirty="0">
                <a:solidFill>
                  <a:srgbClr val="70AD47"/>
                </a:solidFill>
                <a:latin typeface="Symbol" panose="05050102010706020507" pitchFamily="18" charset="2"/>
              </a:rPr>
              <a:t> D</a:t>
            </a:r>
            <a:endParaRPr lang="en-US" sz="135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Comp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17	15	-2	-11.8</a:t>
            </a:r>
          </a:p>
          <a:p>
            <a:pPr defTabSz="685800"/>
            <a:r>
              <a:rPr lang="en-US" sz="1350" dirty="0">
                <a:solidFill>
                  <a:srgbClr val="70AD47"/>
                </a:solidFill>
                <a:latin typeface="Orgon Slab Light" panose="02000503000000020004" pitchFamily="50" charset="0"/>
              </a:rPr>
              <a:t>Geo &amp; </a:t>
            </a:r>
            <a:r>
              <a:rPr lang="en-US" sz="1350" dirty="0" err="1">
                <a:solidFill>
                  <a:srgbClr val="70AD47"/>
                </a:solidFill>
                <a:latin typeface="Orgon Slab Light" panose="02000503000000020004" pitchFamily="50" charset="0"/>
              </a:rPr>
              <a:t>Geophy</a:t>
            </a:r>
            <a:r>
              <a:rPr lang="en-US" sz="1350" dirty="0">
                <a:solidFill>
                  <a:srgbClr val="70AD47"/>
                </a:solidFill>
                <a:latin typeface="Orgon Slab Light" panose="02000503000000020004" pitchFamily="50" charset="0"/>
              </a:rPr>
              <a:t>	34	31	-3	-8.8</a:t>
            </a:r>
          </a:p>
          <a:p>
            <a:pPr defTabSz="685800"/>
            <a:r>
              <a:rPr lang="en-US" sz="1350" dirty="0" err="1">
                <a:solidFill>
                  <a:srgbClr val="70AD47"/>
                </a:solidFill>
                <a:latin typeface="Orgon Slab Light" panose="02000503000000020004" pitchFamily="50" charset="0"/>
              </a:rPr>
              <a:t>Explos</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16	11	-5	-31.2</a:t>
            </a:r>
          </a:p>
          <a:p>
            <a:pPr defTabSz="685800"/>
            <a:r>
              <a:rPr lang="en-US" sz="1350" dirty="0">
                <a:solidFill>
                  <a:srgbClr val="70AD47"/>
                </a:solidFill>
                <a:latin typeface="Orgon Slab Light" panose="02000503000000020004" pitchFamily="50" charset="0"/>
              </a:rPr>
              <a:t>Systems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17	12	-5	-29.4</a:t>
            </a:r>
          </a:p>
          <a:p>
            <a:pPr defTabSz="685800"/>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Mgt</a:t>
            </a:r>
            <a:r>
              <a:rPr lang="en-US" sz="1350" dirty="0">
                <a:solidFill>
                  <a:srgbClr val="70AD47"/>
                </a:solidFill>
                <a:latin typeface="Orgon Slab Light" panose="02000503000000020004" pitchFamily="50" charset="0"/>
              </a:rPr>
              <a:t> 		21	14	-7	-33.3</a:t>
            </a:r>
          </a:p>
          <a:p>
            <a:pPr defTabSz="685800"/>
            <a:r>
              <a:rPr lang="en-US" sz="1350" dirty="0" err="1">
                <a:solidFill>
                  <a:srgbClr val="70AD47"/>
                </a:solidFill>
                <a:latin typeface="Orgon Slab Light" panose="02000503000000020004" pitchFamily="50" charset="0"/>
              </a:rPr>
              <a:t>Geol</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28	21	-7	-25.0</a:t>
            </a:r>
          </a:p>
          <a:p>
            <a:pPr defTabSz="685800"/>
            <a:r>
              <a:rPr lang="en-US" sz="1350" dirty="0">
                <a:solidFill>
                  <a:srgbClr val="70AD47"/>
                </a:solidFill>
                <a:latin typeface="Orgon Slab Light" panose="02000503000000020004" pitchFamily="50" charset="0"/>
              </a:rPr>
              <a:t>Mining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25	16	-9	-36.0</a:t>
            </a:r>
          </a:p>
          <a:p>
            <a:pPr defTabSz="685800"/>
            <a:r>
              <a:rPr lang="en-US" sz="1350" dirty="0" err="1">
                <a:solidFill>
                  <a:srgbClr val="70AD47"/>
                </a:solidFill>
                <a:latin typeface="Orgon Slab Light" panose="02000503000000020004" pitchFamily="50" charset="0"/>
              </a:rPr>
              <a:t>Chem</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49	37	-12	-24.5</a:t>
            </a:r>
          </a:p>
          <a:p>
            <a:pPr defTabSz="685800"/>
            <a:r>
              <a:rPr lang="en-US" sz="1350" dirty="0">
                <a:solidFill>
                  <a:srgbClr val="70AD47"/>
                </a:solidFill>
                <a:latin typeface="Orgon Slab Light" panose="02000503000000020004" pitchFamily="50" charset="0"/>
              </a:rPr>
              <a:t>Aero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39	25	-14	-35.9</a:t>
            </a:r>
          </a:p>
          <a:p>
            <a:pPr defTabSz="685800"/>
            <a:r>
              <a:rPr lang="en-US" sz="1350" dirty="0">
                <a:solidFill>
                  <a:srgbClr val="70AD47"/>
                </a:solidFill>
                <a:latin typeface="Orgon Slab Light" panose="02000503000000020004" pitchFamily="50" charset="0"/>
              </a:rPr>
              <a:t>Nuclear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34	20	-14	-41.2</a:t>
            </a:r>
          </a:p>
          <a:p>
            <a:pPr defTabSz="685800"/>
            <a:r>
              <a:rPr lang="en-US" sz="1350" dirty="0">
                <a:solidFill>
                  <a:srgbClr val="70AD47"/>
                </a:solidFill>
                <a:latin typeface="Orgon Slab Light" panose="02000503000000020004" pitchFamily="50" charset="0"/>
              </a:rPr>
              <a:t>Petrol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34	20	-14	-41.2</a:t>
            </a:r>
          </a:p>
          <a:p>
            <a:pPr defTabSz="685800"/>
            <a:r>
              <a:rPr lang="en-US" sz="1350" dirty="0">
                <a:solidFill>
                  <a:srgbClr val="70AD47"/>
                </a:solidFill>
                <a:latin typeface="Orgon Slab Light" panose="02000503000000020004" pitchFamily="50" charset="0"/>
              </a:rPr>
              <a:t>Comp </a:t>
            </a:r>
            <a:r>
              <a:rPr lang="en-US" sz="1350" dirty="0" err="1">
                <a:solidFill>
                  <a:srgbClr val="70AD47"/>
                </a:solidFill>
                <a:latin typeface="Orgon Slab Light" panose="02000503000000020004" pitchFamily="50" charset="0"/>
              </a:rPr>
              <a:t>Sci</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50</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27</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-23</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-46.0</a:t>
            </a:r>
          </a:p>
          <a:p>
            <a:pPr defTabSz="685800"/>
            <a:r>
              <a:rPr lang="en-US" sz="1350" dirty="0" err="1">
                <a:solidFill>
                  <a:srgbClr val="70AD47"/>
                </a:solidFill>
                <a:latin typeface="Orgon Slab Light" panose="02000503000000020004" pitchFamily="50" charset="0"/>
              </a:rPr>
              <a:t>Mech</a:t>
            </a:r>
            <a:r>
              <a:rPr lang="en-US" sz="1350" dirty="0">
                <a:solidFill>
                  <a:srgbClr val="70AD47"/>
                </a:solidFill>
                <a:latin typeface="Orgon Slab Light" panose="02000503000000020004" pitchFamily="50" charset="0"/>
              </a:rPr>
              <a:t> </a:t>
            </a:r>
            <a:r>
              <a:rPr lang="en-US" sz="1350" dirty="0" err="1">
                <a:solidFill>
                  <a:srgbClr val="70AD47"/>
                </a:solidFill>
                <a:latin typeface="Orgon Slab Light" panose="02000503000000020004" pitchFamily="50" charset="0"/>
              </a:rPr>
              <a:t>Eng</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93</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55</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-38</a:t>
            </a:r>
            <a:r>
              <a:rPr lang="en-US" sz="1350" dirty="0">
                <a:solidFill>
                  <a:srgbClr val="70AD47"/>
                </a:solidFill>
                <a:latin typeface="Orgon Slab Light" panose="02000503000000020004" pitchFamily="50" charset="0"/>
              </a:rPr>
              <a:t>	</a:t>
            </a:r>
            <a:r>
              <a:rPr lang="en-US" sz="1350" dirty="0">
                <a:solidFill>
                  <a:srgbClr val="70AD47"/>
                </a:solidFill>
                <a:latin typeface="Orgon Slab Light" panose="02000503000000020004" pitchFamily="50" charset="0"/>
              </a:rPr>
              <a:t>-40.9</a:t>
            </a:r>
          </a:p>
        </p:txBody>
      </p:sp>
      <p:sp>
        <p:nvSpPr>
          <p:cNvPr id="3" name="TextBox 2"/>
          <p:cNvSpPr txBox="1"/>
          <p:nvPr/>
        </p:nvSpPr>
        <p:spPr>
          <a:xfrm>
            <a:off x="2260075" y="1449603"/>
            <a:ext cx="4437113"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Numbers of students enrolled in </a:t>
            </a:r>
            <a:r>
              <a:rPr lang="en-US" sz="1350" b="1" u="sng" dirty="0">
                <a:solidFill>
                  <a:srgbClr val="70AD47"/>
                </a:solidFill>
                <a:latin typeface="Orgon Slab Light" panose="02000503000000020004" pitchFamily="50" charset="0"/>
              </a:rPr>
              <a:t>Doctoral programs</a:t>
            </a:r>
            <a:endParaRPr lang="en-US" sz="1350" b="1" dirty="0">
              <a:solidFill>
                <a:srgbClr val="70AD47"/>
              </a:solidFill>
              <a:latin typeface="Orgon Slab Light" panose="02000503000000020004" pitchFamily="50" charset="0"/>
            </a:endParaRPr>
          </a:p>
        </p:txBody>
      </p:sp>
      <p:sp>
        <p:nvSpPr>
          <p:cNvPr id="5" name="Text Placeholder 2"/>
          <p:cNvSpPr txBox="1">
            <a:spLocks/>
          </p:cNvSpPr>
          <p:nvPr/>
        </p:nvSpPr>
        <p:spPr>
          <a:xfrm>
            <a:off x="2581038" y="857250"/>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Enrollment Trends</a:t>
            </a:r>
          </a:p>
        </p:txBody>
      </p:sp>
      <p:sp>
        <p:nvSpPr>
          <p:cNvPr id="6" name="Left Brace 5"/>
          <p:cNvSpPr/>
          <p:nvPr/>
        </p:nvSpPr>
        <p:spPr>
          <a:xfrm>
            <a:off x="2231835" y="2190032"/>
            <a:ext cx="204146" cy="2639683"/>
          </a:xfrm>
          <a:prstGeom prst="leftBrace">
            <a:avLst/>
          </a:prstGeom>
          <a:ln w="3175"/>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7" name="TextBox 6"/>
          <p:cNvSpPr txBox="1"/>
          <p:nvPr/>
        </p:nvSpPr>
        <p:spPr>
          <a:xfrm>
            <a:off x="539303" y="3371373"/>
            <a:ext cx="1716817"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Loss (-8% or more)</a:t>
            </a:r>
            <a:endParaRPr lang="en-US" sz="1350" b="1" dirty="0">
              <a:solidFill>
                <a:srgbClr val="70AD47"/>
              </a:solidFill>
              <a:latin typeface="Orgon Slab Light" panose="02000503000000020004" pitchFamily="50" charset="0"/>
            </a:endParaRPr>
          </a:p>
        </p:txBody>
      </p:sp>
      <p:sp>
        <p:nvSpPr>
          <p:cNvPr id="8" name="TextBox 7"/>
          <p:cNvSpPr txBox="1"/>
          <p:nvPr/>
        </p:nvSpPr>
        <p:spPr>
          <a:xfrm>
            <a:off x="6675724" y="2748126"/>
            <a:ext cx="2091906" cy="923330"/>
          </a:xfrm>
          <a:prstGeom prst="rect">
            <a:avLst/>
          </a:prstGeom>
          <a:noFill/>
        </p:spPr>
        <p:txBody>
          <a:bodyPr wrap="square" rtlCol="0">
            <a:spAutoFit/>
          </a:bodyPr>
          <a:lstStyle/>
          <a:p>
            <a:pPr defTabSz="685800"/>
            <a:r>
              <a:rPr lang="en-US" sz="1350" b="1" dirty="0">
                <a:solidFill>
                  <a:srgbClr val="70AD47"/>
                </a:solidFill>
                <a:latin typeface="Orgon Slab Light" panose="02000503000000020004" pitchFamily="50" charset="0"/>
              </a:rPr>
              <a:t>All combined, these programs have lost 33.5% of their enrollment since 2017.</a:t>
            </a:r>
            <a:endParaRPr lang="en-US" sz="1350" b="1" dirty="0">
              <a:solidFill>
                <a:srgbClr val="70AD47"/>
              </a:solidFill>
              <a:latin typeface="Orgon Slab Light" panose="02000503000000020004" pitchFamily="50"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Tree>
    <p:extLst>
      <p:ext uri="{BB962C8B-B14F-4D97-AF65-F5344CB8AC3E}">
        <p14:creationId xmlns:p14="http://schemas.microsoft.com/office/powerpoint/2010/main" val="2576247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1468" y="1940104"/>
            <a:ext cx="5032147" cy="3462486"/>
          </a:xfrm>
          <a:prstGeom prst="rect">
            <a:avLst/>
          </a:prstGeom>
          <a:noFill/>
        </p:spPr>
        <p:txBody>
          <a:bodyPr wrap="none" rtlCol="0">
            <a:spAutoFit/>
          </a:bodyPr>
          <a:lstStyle/>
          <a:p>
            <a:pPr defTabSz="685800"/>
            <a:r>
              <a:rPr lang="en-US" sz="1350" b="1" u="sng" dirty="0">
                <a:solidFill>
                  <a:srgbClr val="70AD47"/>
                </a:solidFill>
                <a:latin typeface="Orgon Slab Light" panose="02000503000000020004" pitchFamily="50" charset="0"/>
              </a:rPr>
              <a:t>COHORT	2020	2021	Abs </a:t>
            </a:r>
            <a:r>
              <a:rPr lang="en-US" sz="1350" b="1" u="sng" dirty="0">
                <a:solidFill>
                  <a:srgbClr val="70AD47"/>
                </a:solidFill>
                <a:latin typeface="Symbol" panose="05050102010706020507" pitchFamily="18" charset="2"/>
              </a:rPr>
              <a:t>D</a:t>
            </a:r>
            <a:r>
              <a:rPr lang="en-US" sz="1350" b="1" u="sng" dirty="0">
                <a:solidFill>
                  <a:srgbClr val="70AD47"/>
                </a:solidFill>
                <a:latin typeface="Orgon Slab Light" panose="02000503000000020004" pitchFamily="50" charset="0"/>
              </a:rPr>
              <a:t>	%</a:t>
            </a:r>
            <a:r>
              <a:rPr lang="en-US" sz="1350" b="1" u="sng" dirty="0">
                <a:solidFill>
                  <a:srgbClr val="70AD47"/>
                </a:solidFill>
                <a:latin typeface="Symbol" panose="05050102010706020507" pitchFamily="18" charset="2"/>
              </a:rPr>
              <a:t> </a:t>
            </a:r>
            <a:r>
              <a:rPr lang="en-US" sz="1350" b="1" u="sng" dirty="0">
                <a:solidFill>
                  <a:srgbClr val="70AD47"/>
                </a:solidFill>
                <a:latin typeface="Symbol" panose="05050102010706020507" pitchFamily="18" charset="2"/>
              </a:rPr>
              <a:t>D</a:t>
            </a:r>
            <a:endParaRPr lang="en-US" sz="600" b="1" u="sng" dirty="0">
              <a:solidFill>
                <a:srgbClr val="70AD47"/>
              </a:solidFill>
              <a:latin typeface="Symbol" panose="05050102010706020507" pitchFamily="18" charset="2"/>
            </a:endParaRPr>
          </a:p>
          <a:p>
            <a:pPr defTabSz="685800"/>
            <a:endParaRPr lang="en-US" sz="600" dirty="0">
              <a:solidFill>
                <a:srgbClr val="70AD47"/>
              </a:solidFill>
              <a:latin typeface="Orgon Slab Light" panose="02000503000000020004" pitchFamily="50" charset="0"/>
            </a:endParaRPr>
          </a:p>
          <a:p>
            <a:pPr defTabSz="685800"/>
            <a:r>
              <a:rPr lang="en-US" sz="1350" b="1" i="1" dirty="0">
                <a:solidFill>
                  <a:srgbClr val="70AD47"/>
                </a:solidFill>
                <a:latin typeface="Orgon Slab Light" panose="02000503000000020004" pitchFamily="50" charset="0"/>
              </a:rPr>
              <a:t>Freshmen</a:t>
            </a:r>
            <a:r>
              <a:rPr lang="en-US" sz="1350" dirty="0">
                <a:solidFill>
                  <a:srgbClr val="70AD47"/>
                </a:solidFill>
                <a:latin typeface="Orgon Slab Light" panose="02000503000000020004" pitchFamily="50" charset="0"/>
              </a:rPr>
              <a:t>	</a:t>
            </a:r>
          </a:p>
          <a:p>
            <a:pPr defTabSz="685800"/>
            <a:r>
              <a:rPr lang="en-US" sz="1350" dirty="0">
                <a:solidFill>
                  <a:srgbClr val="70AD47"/>
                </a:solidFill>
                <a:latin typeface="Orgon Slab Light" panose="02000503000000020004" pitchFamily="50" charset="0"/>
              </a:rPr>
              <a:t>Applications	2005	1869	-136	-6.8</a:t>
            </a:r>
          </a:p>
          <a:p>
            <a:pPr defTabSz="685800"/>
            <a:r>
              <a:rPr lang="en-US" sz="1350" dirty="0">
                <a:solidFill>
                  <a:srgbClr val="70AD47"/>
                </a:solidFill>
                <a:latin typeface="Orgon Slab Light" panose="02000503000000020004" pitchFamily="50" charset="0"/>
              </a:rPr>
              <a:t>Admitted	1272	1301	29	2.3</a:t>
            </a:r>
            <a:endParaRPr lang="en-US" sz="600" dirty="0">
              <a:solidFill>
                <a:srgbClr val="70AD47"/>
              </a:solidFill>
              <a:latin typeface="Orgon Slab Light" panose="02000503000000020004" pitchFamily="50" charset="0"/>
            </a:endParaRPr>
          </a:p>
          <a:p>
            <a:pPr defTabSz="685800"/>
            <a:endParaRPr lang="en-US" sz="600" dirty="0">
              <a:solidFill>
                <a:srgbClr val="70AD47"/>
              </a:solidFill>
              <a:latin typeface="Orgon Slab Light" panose="02000503000000020004" pitchFamily="50" charset="0"/>
            </a:endParaRPr>
          </a:p>
          <a:p>
            <a:pPr defTabSz="685800"/>
            <a:r>
              <a:rPr lang="en-US" sz="1350" b="1" i="1" dirty="0">
                <a:solidFill>
                  <a:srgbClr val="70AD47"/>
                </a:solidFill>
                <a:latin typeface="Orgon Slab Light" panose="02000503000000020004" pitchFamily="50" charset="0"/>
              </a:rPr>
              <a:t>Transfer</a:t>
            </a:r>
          </a:p>
          <a:p>
            <a:pPr defTabSz="685800"/>
            <a:r>
              <a:rPr lang="en-US" sz="1350" dirty="0">
                <a:solidFill>
                  <a:srgbClr val="70AD47"/>
                </a:solidFill>
                <a:latin typeface="Orgon Slab Light" panose="02000503000000020004" pitchFamily="50" charset="0"/>
              </a:rPr>
              <a:t>Fall Apps	43	53	10	23.3		</a:t>
            </a:r>
          </a:p>
          <a:p>
            <a:pPr defTabSz="685800"/>
            <a:r>
              <a:rPr lang="en-US" sz="1350" dirty="0">
                <a:solidFill>
                  <a:srgbClr val="70AD47"/>
                </a:solidFill>
                <a:latin typeface="Orgon Slab Light" panose="02000503000000020004" pitchFamily="50" charset="0"/>
              </a:rPr>
              <a:t>Fall Admits	5	36	31	620</a:t>
            </a:r>
            <a:endParaRPr lang="en-US" sz="600" dirty="0">
              <a:solidFill>
                <a:srgbClr val="70AD47"/>
              </a:solidFill>
              <a:latin typeface="Orgon Slab Light" panose="02000503000000020004" pitchFamily="50" charset="0"/>
            </a:endParaRPr>
          </a:p>
          <a:p>
            <a:pPr defTabSz="685800"/>
            <a:endParaRPr lang="en-US" sz="60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Spring Apps	131	140	9	6.9</a:t>
            </a:r>
          </a:p>
          <a:p>
            <a:pPr defTabSz="685800"/>
            <a:r>
              <a:rPr lang="en-US" sz="1350" dirty="0">
                <a:solidFill>
                  <a:srgbClr val="70AD47"/>
                </a:solidFill>
                <a:latin typeface="Orgon Slab Light" panose="02000503000000020004" pitchFamily="50" charset="0"/>
              </a:rPr>
              <a:t>Spring Admits	</a:t>
            </a:r>
            <a:r>
              <a:rPr lang="en-US" sz="1350" dirty="0">
                <a:solidFill>
                  <a:srgbClr val="70AD47"/>
                </a:solidFill>
                <a:latin typeface="Orgon Slab Light" panose="02000503000000020004" pitchFamily="50" charset="0"/>
              </a:rPr>
              <a:t>21	77	</a:t>
            </a:r>
            <a:r>
              <a:rPr lang="en-US" sz="1350" dirty="0">
                <a:solidFill>
                  <a:srgbClr val="70AD47"/>
                </a:solidFill>
                <a:latin typeface="Orgon Slab Light" panose="02000503000000020004" pitchFamily="50" charset="0"/>
              </a:rPr>
              <a:t>56	267</a:t>
            </a:r>
            <a:endParaRPr lang="en-US" sz="600" dirty="0">
              <a:solidFill>
                <a:srgbClr val="70AD47"/>
              </a:solidFill>
              <a:latin typeface="Orgon Slab Light" panose="02000503000000020004" pitchFamily="50" charset="0"/>
            </a:endParaRPr>
          </a:p>
          <a:p>
            <a:pPr defTabSz="685800"/>
            <a:endParaRPr lang="en-US" sz="600" dirty="0">
              <a:solidFill>
                <a:srgbClr val="70AD47"/>
              </a:solidFill>
              <a:latin typeface="Orgon Slab Light" panose="02000503000000020004" pitchFamily="50" charset="0"/>
            </a:endParaRPr>
          </a:p>
          <a:p>
            <a:pPr defTabSz="685800"/>
            <a:r>
              <a:rPr lang="en-US" sz="1350" b="1" i="1" dirty="0">
                <a:solidFill>
                  <a:srgbClr val="70AD47"/>
                </a:solidFill>
                <a:latin typeface="Orgon Slab Light" panose="02000503000000020004" pitchFamily="50" charset="0"/>
              </a:rPr>
              <a:t>Master’s</a:t>
            </a:r>
          </a:p>
          <a:p>
            <a:pPr defTabSz="685800"/>
            <a:r>
              <a:rPr lang="en-US" sz="1350" dirty="0">
                <a:solidFill>
                  <a:srgbClr val="70AD47"/>
                </a:solidFill>
                <a:latin typeface="Orgon Slab Light" panose="02000503000000020004" pitchFamily="50" charset="0"/>
              </a:rPr>
              <a:t>Fall Apps	40	42	2	5</a:t>
            </a:r>
          </a:p>
          <a:p>
            <a:pPr defTabSz="685800"/>
            <a:r>
              <a:rPr lang="en-US" sz="1350" dirty="0">
                <a:solidFill>
                  <a:srgbClr val="70AD47"/>
                </a:solidFill>
                <a:latin typeface="Orgon Slab Light" panose="02000503000000020004" pitchFamily="50" charset="0"/>
              </a:rPr>
              <a:t>Fall Admits	9	18	9	100</a:t>
            </a:r>
            <a:endParaRPr lang="en-US" sz="600" dirty="0">
              <a:solidFill>
                <a:srgbClr val="70AD47"/>
              </a:solidFill>
              <a:latin typeface="Orgon Slab Light" panose="02000503000000020004" pitchFamily="50" charset="0"/>
            </a:endParaRPr>
          </a:p>
          <a:p>
            <a:pPr defTabSz="685800"/>
            <a:endParaRPr lang="en-US" sz="600" dirty="0">
              <a:solidFill>
                <a:srgbClr val="70AD47"/>
              </a:solidFill>
              <a:latin typeface="Orgon Slab Light" panose="02000503000000020004" pitchFamily="50" charset="0"/>
            </a:endParaRPr>
          </a:p>
          <a:p>
            <a:pPr defTabSz="685800"/>
            <a:r>
              <a:rPr lang="en-US" sz="1350" dirty="0">
                <a:solidFill>
                  <a:srgbClr val="70AD47"/>
                </a:solidFill>
                <a:latin typeface="Orgon Slab Light" panose="02000503000000020004" pitchFamily="50" charset="0"/>
              </a:rPr>
              <a:t>Spring Apps	226	469	243	108</a:t>
            </a:r>
          </a:p>
          <a:p>
            <a:pPr defTabSz="685800"/>
            <a:r>
              <a:rPr lang="en-US" sz="1350" dirty="0">
                <a:solidFill>
                  <a:srgbClr val="70AD47"/>
                </a:solidFill>
                <a:latin typeface="Orgon Slab Light" panose="02000503000000020004" pitchFamily="50" charset="0"/>
              </a:rPr>
              <a:t>Spring Admits	109	364	255	234</a:t>
            </a:r>
            <a:endParaRPr lang="en-US" sz="1350" dirty="0">
              <a:solidFill>
                <a:srgbClr val="70AD47"/>
              </a:solidFill>
              <a:latin typeface="Orgon Slab Light" panose="02000503000000020004" pitchFamily="50" charset="0"/>
            </a:endParaRPr>
          </a:p>
        </p:txBody>
      </p:sp>
      <p:sp>
        <p:nvSpPr>
          <p:cNvPr id="3" name="TextBox 2"/>
          <p:cNvSpPr txBox="1"/>
          <p:nvPr/>
        </p:nvSpPr>
        <p:spPr>
          <a:xfrm>
            <a:off x="2292913" y="1449603"/>
            <a:ext cx="4371454" cy="300082"/>
          </a:xfrm>
          <a:prstGeom prst="rect">
            <a:avLst/>
          </a:prstGeom>
          <a:noFill/>
        </p:spPr>
        <p:txBody>
          <a:bodyPr wrap="none" rtlCol="0">
            <a:spAutoFit/>
          </a:bodyPr>
          <a:lstStyle/>
          <a:p>
            <a:pPr algn="ctr" defTabSz="685800"/>
            <a:r>
              <a:rPr lang="en-US" sz="1350" b="1" dirty="0">
                <a:solidFill>
                  <a:srgbClr val="70AD47"/>
                </a:solidFill>
                <a:latin typeface="Orgon Slab Light" panose="02000503000000020004" pitchFamily="50" charset="0"/>
              </a:rPr>
              <a:t>Year-to-date status of applications and admissions</a:t>
            </a:r>
          </a:p>
        </p:txBody>
      </p:sp>
      <p:sp>
        <p:nvSpPr>
          <p:cNvPr id="5" name="Text Placeholder 2"/>
          <p:cNvSpPr txBox="1">
            <a:spLocks/>
          </p:cNvSpPr>
          <p:nvPr/>
        </p:nvSpPr>
        <p:spPr>
          <a:xfrm>
            <a:off x="2581038" y="857250"/>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Update on Recruiting</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spTree>
    <p:extLst>
      <p:ext uri="{BB962C8B-B14F-4D97-AF65-F5344CB8AC3E}">
        <p14:creationId xmlns:p14="http://schemas.microsoft.com/office/powerpoint/2010/main" val="11404057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193" y="5073946"/>
            <a:ext cx="926805" cy="92680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773" b="22641"/>
          <a:stretch/>
        </p:blipFill>
        <p:spPr>
          <a:xfrm>
            <a:off x="2857500" y="1752509"/>
            <a:ext cx="3429000" cy="3784840"/>
          </a:xfrm>
          <a:prstGeom prst="rect">
            <a:avLst/>
          </a:prstGeom>
        </p:spPr>
      </p:pic>
      <p:sp>
        <p:nvSpPr>
          <p:cNvPr id="5" name="Text Placeholder 2"/>
          <p:cNvSpPr txBox="1">
            <a:spLocks/>
          </p:cNvSpPr>
          <p:nvPr/>
        </p:nvSpPr>
        <p:spPr>
          <a:xfrm>
            <a:off x="2581038" y="1064278"/>
            <a:ext cx="3981925" cy="462469"/>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2250" dirty="0"/>
              <a:t>Questions?</a:t>
            </a:r>
          </a:p>
        </p:txBody>
      </p:sp>
      <p:sp>
        <p:nvSpPr>
          <p:cNvPr id="6" name="TextBox 5"/>
          <p:cNvSpPr txBox="1"/>
          <p:nvPr/>
        </p:nvSpPr>
        <p:spPr>
          <a:xfrm>
            <a:off x="5780111" y="5537348"/>
            <a:ext cx="551754" cy="184666"/>
          </a:xfrm>
          <a:prstGeom prst="rect">
            <a:avLst/>
          </a:prstGeom>
          <a:noFill/>
        </p:spPr>
        <p:txBody>
          <a:bodyPr wrap="none" rtlCol="0">
            <a:spAutoFit/>
          </a:bodyPr>
          <a:lstStyle/>
          <a:p>
            <a:pPr defTabSz="685800"/>
            <a:r>
              <a:rPr lang="en-US" sz="600" dirty="0" err="1">
                <a:solidFill>
                  <a:srgbClr val="70AD47"/>
                </a:solidFill>
                <a:latin typeface="Orgon Slab Light" panose="02000503000000020004" pitchFamily="50" charset="0"/>
              </a:rPr>
              <a:t>W</a:t>
            </a:r>
            <a:r>
              <a:rPr lang="en-US" sz="600" dirty="0" err="1">
                <a:solidFill>
                  <a:srgbClr val="70AD47"/>
                </a:solidFill>
                <a:latin typeface="Orgon Slab Light" panose="02000503000000020004" pitchFamily="50" charset="0"/>
              </a:rPr>
              <a:t>oodkern</a:t>
            </a:r>
            <a:endParaRPr lang="en-US" sz="600" dirty="0">
              <a:solidFill>
                <a:srgbClr val="70AD47"/>
              </a:solidFill>
              <a:latin typeface="Orgon Slab Light" panose="02000503000000020004" pitchFamily="50" charset="0"/>
            </a:endParaRPr>
          </a:p>
        </p:txBody>
      </p:sp>
    </p:spTree>
    <p:extLst>
      <p:ext uri="{BB962C8B-B14F-4D97-AF65-F5344CB8AC3E}">
        <p14:creationId xmlns:p14="http://schemas.microsoft.com/office/powerpoint/2010/main" val="4010994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smtClean="0">
                <a:latin typeface="Orgon Slab" panose="02000503000000020004" pitchFamily="50" charset="0"/>
              </a:rPr>
              <a:t>VI. </a:t>
            </a:r>
            <a:r>
              <a:rPr lang="en-US" sz="3600" dirty="0">
                <a:latin typeface="Orgon Slab" panose="02000503000000020004" pitchFamily="50" charset="0"/>
              </a:rPr>
              <a:t>	Reports of Standing Committees</a:t>
            </a:r>
          </a:p>
          <a:p>
            <a:pPr marL="0" indent="0" defTabSz="685800">
              <a:buNone/>
            </a:pPr>
            <a:r>
              <a:rPr lang="en-US" sz="3600" dirty="0"/>
              <a:t>	</a:t>
            </a:r>
            <a:r>
              <a:rPr lang="en-US" sz="3600" dirty="0" smtClean="0">
                <a:solidFill>
                  <a:srgbClr val="003B49"/>
                </a:solidFill>
              </a:rPr>
              <a:t>A</a:t>
            </a:r>
            <a:r>
              <a:rPr lang="en-US" sz="3600" dirty="0" smtClean="0">
                <a:solidFill>
                  <a:srgbClr val="003B49"/>
                </a:solidFill>
                <a:latin typeface="Orgon Slab" panose="02000503000000020004" pitchFamily="50" charset="0"/>
              </a:rPr>
              <a:t>.</a:t>
            </a: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Budgetary Affairs</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M. Fitch</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2" name="Slide Number Placeholder 1"/>
          <p:cNvSpPr>
            <a:spLocks noGrp="1"/>
          </p:cNvSpPr>
          <p:nvPr>
            <p:ph type="sldNum" sz="quarter" idx="14"/>
          </p:nvPr>
        </p:nvSpPr>
        <p:spPr/>
        <p:txBody>
          <a:bodyPr/>
          <a:lstStyle/>
          <a:p>
            <a:fld id="{7E03178D-84EE-4CB8-A279-6A93DE17BCD8}" type="slidenum">
              <a:rPr lang="en-US" sz="900" smtClean="0"/>
              <a:t>29</a:t>
            </a:fld>
            <a:endParaRPr lang="en-US" sz="900" dirty="0"/>
          </a:p>
        </p:txBody>
      </p:sp>
    </p:spTree>
    <p:extLst>
      <p:ext uri="{BB962C8B-B14F-4D97-AF65-F5344CB8AC3E}">
        <p14:creationId xmlns:p14="http://schemas.microsoft.com/office/powerpoint/2010/main" val="3279975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2686050"/>
            <a:ext cx="8197114" cy="3557587"/>
          </a:xfrm>
        </p:spPr>
        <p:txBody>
          <a:bodyPr/>
          <a:lstStyle/>
          <a:p>
            <a:pPr marL="6350" indent="-6350" defTabSz="685800">
              <a:buFont typeface="+mj-lt"/>
              <a:buAutoNum type="romanUcPeriod"/>
            </a:pPr>
            <a:r>
              <a:rPr lang="en-US" sz="3600" dirty="0" smtClean="0">
                <a:solidFill>
                  <a:srgbClr val="003B49"/>
                </a:solidFill>
                <a:latin typeface="Orgon Slab" panose="02000503000000020004" pitchFamily="50" charset="0"/>
              </a:rPr>
              <a:t> 	Call to Order and Roll Call</a:t>
            </a:r>
          </a:p>
          <a:p>
            <a:pPr marL="6350" lvl="0" indent="-635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	K. Dolan, Secretary</a:t>
            </a:r>
          </a:p>
        </p:txBody>
      </p:sp>
      <p:sp>
        <p:nvSpPr>
          <p:cNvPr id="4" name="Text Placeholder 3"/>
          <p:cNvSpPr>
            <a:spLocks noGrp="1"/>
          </p:cNvSpPr>
          <p:nvPr>
            <p:ph type="body" sz="quarter" idx="12"/>
          </p:nvPr>
        </p:nvSpPr>
        <p:spPr>
          <a:xfrm>
            <a:off x="510790" y="1911737"/>
            <a:ext cx="8184662" cy="585208"/>
          </a:xfrm>
        </p:spPr>
        <p:txBody>
          <a:bodyPr>
            <a:noAutofit/>
          </a:bodyPr>
          <a:lstStyle/>
          <a:p>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5" name="Slide Number Placeholder 4"/>
          <p:cNvSpPr>
            <a:spLocks noGrp="1"/>
          </p:cNvSpPr>
          <p:nvPr>
            <p:ph type="sldNum" sz="quarter" idx="14"/>
          </p:nvPr>
        </p:nvSpPr>
        <p:spPr/>
        <p:txBody>
          <a:bodyPr/>
          <a:lstStyle/>
          <a:p>
            <a:fld id="{7E03178D-84EE-4CB8-A279-6A93DE17BCD8}" type="slidenum">
              <a:rPr lang="en-US" smtClean="0"/>
              <a:t>3</a:t>
            </a:fld>
            <a:endParaRPr lang="en-US" dirty="0"/>
          </a:p>
        </p:txBody>
      </p:sp>
    </p:spTree>
    <p:extLst>
      <p:ext uri="{BB962C8B-B14F-4D97-AF65-F5344CB8AC3E}">
        <p14:creationId xmlns:p14="http://schemas.microsoft.com/office/powerpoint/2010/main" val="4194041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2112065"/>
            <a:ext cx="8343900" cy="3886200"/>
          </a:xfrm>
          <a:ln w="22225">
            <a:noFill/>
          </a:ln>
        </p:spPr>
        <p:txBody>
          <a:bodyPr>
            <a:normAutofit/>
          </a:bodyPr>
          <a:lstStyle/>
          <a:p>
            <a:pPr marL="0" indent="0">
              <a:buNone/>
            </a:pPr>
            <a:r>
              <a:rPr lang="en-US" sz="2700" dirty="0">
                <a:solidFill>
                  <a:srgbClr val="0070C0"/>
                </a:solidFill>
              </a:rPr>
              <a:t>Referrals</a:t>
            </a:r>
          </a:p>
          <a:p>
            <a:r>
              <a:rPr lang="en-US" sz="2700" dirty="0">
                <a:solidFill>
                  <a:srgbClr val="0070C0"/>
                </a:solidFill>
              </a:rPr>
              <a:t>Scholarship discount rate</a:t>
            </a:r>
          </a:p>
          <a:p>
            <a:r>
              <a:rPr lang="en-US" sz="2700" dirty="0">
                <a:solidFill>
                  <a:srgbClr val="0070C0"/>
                </a:solidFill>
              </a:rPr>
              <a:t>Committee internal: ID card readers, Kummer Institute</a:t>
            </a:r>
          </a:p>
          <a:p>
            <a:pPr marL="0" indent="0">
              <a:buNone/>
            </a:pPr>
            <a:r>
              <a:rPr lang="en-US" sz="2700" dirty="0">
                <a:solidFill>
                  <a:srgbClr val="0070C0"/>
                </a:solidFill>
              </a:rPr>
              <a:t>Continuing referrals:</a:t>
            </a:r>
          </a:p>
          <a:p>
            <a:r>
              <a:rPr lang="en-US" sz="2700" dirty="0">
                <a:solidFill>
                  <a:srgbClr val="0070C0"/>
                </a:solidFill>
              </a:rPr>
              <a:t>Report on the “big picture balance sheet”</a:t>
            </a:r>
          </a:p>
          <a:p>
            <a:r>
              <a:rPr lang="en-US" sz="2700" dirty="0">
                <a:solidFill>
                  <a:srgbClr val="0070C0"/>
                </a:solidFill>
              </a:rPr>
              <a:t>Current and next FY budget</a:t>
            </a:r>
          </a:p>
        </p:txBody>
      </p:sp>
      <p:sp>
        <p:nvSpPr>
          <p:cNvPr id="5" name="Rectangle 4"/>
          <p:cNvSpPr/>
          <p:nvPr/>
        </p:nvSpPr>
        <p:spPr>
          <a:xfrm>
            <a:off x="1157288" y="1011957"/>
            <a:ext cx="6743700" cy="1200329"/>
          </a:xfrm>
          <a:prstGeom prst="rect">
            <a:avLst/>
          </a:prstGeom>
        </p:spPr>
        <p:txBody>
          <a:bodyPr wrap="square">
            <a:spAutoFit/>
          </a:bodyPr>
          <a:lstStyle/>
          <a:p>
            <a:pPr algn="ctr" defTabSz="685800"/>
            <a:r>
              <a:rPr lang="en-US" sz="3600" b="1" dirty="0">
                <a:solidFill>
                  <a:prstClr val="black"/>
                </a:solidFill>
                <a:latin typeface="Calibri" panose="020F0502020204030204"/>
              </a:rPr>
              <a:t>Budgetary Affairs Committee</a:t>
            </a:r>
          </a:p>
          <a:p>
            <a:pPr algn="ctr" defTabSz="685800"/>
            <a:r>
              <a:rPr lang="en-US" sz="3600" b="1" dirty="0">
                <a:solidFill>
                  <a:prstClr val="black"/>
                </a:solidFill>
                <a:latin typeface="Calibri" panose="020F0502020204030204"/>
              </a:rPr>
              <a:t>Oct 22, 2020</a:t>
            </a:r>
            <a:endParaRPr lang="en-US" sz="3300" dirty="0">
              <a:solidFill>
                <a:prstClr val="black"/>
              </a:solidFill>
              <a:latin typeface="Calibri" panose="020F0502020204030204"/>
            </a:endParaRPr>
          </a:p>
        </p:txBody>
      </p:sp>
    </p:spTree>
    <p:extLst>
      <p:ext uri="{BB962C8B-B14F-4D97-AF65-F5344CB8AC3E}">
        <p14:creationId xmlns:p14="http://schemas.microsoft.com/office/powerpoint/2010/main" val="2328048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money (ID card readers)</a:t>
            </a:r>
            <a:endParaRPr lang="en-US" dirty="0"/>
          </a:p>
        </p:txBody>
      </p:sp>
      <p:sp>
        <p:nvSpPr>
          <p:cNvPr id="3" name="Content Placeholder 2"/>
          <p:cNvSpPr>
            <a:spLocks noGrp="1"/>
          </p:cNvSpPr>
          <p:nvPr>
            <p:ph idx="1"/>
          </p:nvPr>
        </p:nvSpPr>
        <p:spPr/>
        <p:txBody>
          <a:bodyPr/>
          <a:lstStyle/>
          <a:p>
            <a:r>
              <a:rPr lang="en-US" dirty="0" smtClean="0"/>
              <a:t>Financial target for each campus, items decided by System committee including two S&amp;T finance employees</a:t>
            </a:r>
          </a:p>
          <a:p>
            <a:r>
              <a:rPr lang="en-US" dirty="0" smtClean="0"/>
              <a:t>Funds = reimbursement for costs not originally budgeted</a:t>
            </a:r>
          </a:p>
          <a:p>
            <a:r>
              <a:rPr lang="en-US" dirty="0" smtClean="0"/>
              <a:t>Limiting access to labs (and conference rooms) seen as critical in March</a:t>
            </a:r>
          </a:p>
          <a:p>
            <a:r>
              <a:rPr lang="en-US" dirty="0" smtClean="0"/>
              <a:t>Document how many in room to avoid exceeding COVID limits</a:t>
            </a:r>
          </a:p>
          <a:p>
            <a:r>
              <a:rPr lang="en-US" dirty="0" smtClean="0"/>
              <a:t>Also funding conference room equipment</a:t>
            </a:r>
            <a:endParaRPr lang="en-US" dirty="0"/>
          </a:p>
        </p:txBody>
      </p:sp>
    </p:spTree>
    <p:extLst>
      <p:ext uri="{BB962C8B-B14F-4D97-AF65-F5344CB8AC3E}">
        <p14:creationId xmlns:p14="http://schemas.microsoft.com/office/powerpoint/2010/main" val="3834428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2645" y="857251"/>
            <a:ext cx="7782898" cy="994172"/>
          </a:xfrm>
        </p:spPr>
        <p:txBody>
          <a:bodyPr/>
          <a:lstStyle/>
          <a:p>
            <a:r>
              <a:rPr lang="en-US" dirty="0" smtClean="0"/>
              <a:t>Kummer Institute Foundation</a:t>
            </a:r>
            <a:r>
              <a:rPr lang="en-US" sz="1800" dirty="0"/>
              <a:t> (numbers approx.)</a:t>
            </a:r>
          </a:p>
        </p:txBody>
      </p:sp>
      <p:sp>
        <p:nvSpPr>
          <p:cNvPr id="6" name="TextBox 5"/>
          <p:cNvSpPr txBox="1"/>
          <p:nvPr/>
        </p:nvSpPr>
        <p:spPr>
          <a:xfrm>
            <a:off x="3079102" y="1607417"/>
            <a:ext cx="3241978" cy="369332"/>
          </a:xfrm>
          <a:prstGeom prst="rect">
            <a:avLst/>
          </a:prstGeom>
          <a:noFill/>
        </p:spPr>
        <p:txBody>
          <a:bodyPr wrap="none" rtlCol="0">
            <a:spAutoFit/>
          </a:bodyPr>
          <a:lstStyle/>
          <a:p>
            <a:pPr defTabSz="685800"/>
            <a:r>
              <a:rPr lang="en-US" dirty="0">
                <a:solidFill>
                  <a:prstClr val="black"/>
                </a:solidFill>
                <a:latin typeface="Calibri" panose="020F0502020204030204"/>
              </a:rPr>
              <a:t>$300 MM gift (stock transferred)</a:t>
            </a:r>
          </a:p>
        </p:txBody>
      </p:sp>
      <p:sp>
        <p:nvSpPr>
          <p:cNvPr id="7" name="TextBox 6"/>
          <p:cNvSpPr txBox="1"/>
          <p:nvPr/>
        </p:nvSpPr>
        <p:spPr>
          <a:xfrm>
            <a:off x="156288" y="1607417"/>
            <a:ext cx="1966692" cy="369332"/>
          </a:xfrm>
          <a:prstGeom prst="rect">
            <a:avLst/>
          </a:prstGeom>
          <a:noFill/>
        </p:spPr>
        <p:txBody>
          <a:bodyPr wrap="none" rtlCol="0">
            <a:spAutoFit/>
          </a:bodyPr>
          <a:lstStyle/>
          <a:p>
            <a:pPr defTabSz="685800"/>
            <a:r>
              <a:rPr lang="en-US" dirty="0">
                <a:solidFill>
                  <a:prstClr val="black"/>
                </a:solidFill>
                <a:latin typeface="Calibri" panose="020F0502020204030204"/>
              </a:rPr>
              <a:t>$430 MM Proposal</a:t>
            </a:r>
          </a:p>
        </p:txBody>
      </p:sp>
      <p:cxnSp>
        <p:nvCxnSpPr>
          <p:cNvPr id="9" name="Straight Arrow Connector 8"/>
          <p:cNvCxnSpPr>
            <a:stCxn id="7" idx="3"/>
            <a:endCxn id="6" idx="1"/>
          </p:cNvCxnSpPr>
          <p:nvPr/>
        </p:nvCxnSpPr>
        <p:spPr>
          <a:xfrm>
            <a:off x="2072823" y="1780541"/>
            <a:ext cx="100627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56349" y="2300215"/>
            <a:ext cx="2294411" cy="369332"/>
          </a:xfrm>
          <a:prstGeom prst="rect">
            <a:avLst/>
          </a:prstGeom>
          <a:noFill/>
        </p:spPr>
        <p:txBody>
          <a:bodyPr wrap="none" rtlCol="0">
            <a:spAutoFit/>
          </a:bodyPr>
          <a:lstStyle/>
          <a:p>
            <a:pPr defTabSz="685800"/>
            <a:r>
              <a:rPr lang="en-US" dirty="0">
                <a:solidFill>
                  <a:prstClr val="black"/>
                </a:solidFill>
                <a:latin typeface="Calibri" panose="020F0502020204030204"/>
              </a:rPr>
              <a:t>$225 MM endowment</a:t>
            </a:r>
          </a:p>
        </p:txBody>
      </p:sp>
      <p:sp>
        <p:nvSpPr>
          <p:cNvPr id="11" name="TextBox 10"/>
          <p:cNvSpPr txBox="1"/>
          <p:nvPr/>
        </p:nvSpPr>
        <p:spPr>
          <a:xfrm>
            <a:off x="1149654" y="2717388"/>
            <a:ext cx="1675459" cy="369332"/>
          </a:xfrm>
          <a:prstGeom prst="rect">
            <a:avLst/>
          </a:prstGeom>
          <a:noFill/>
        </p:spPr>
        <p:txBody>
          <a:bodyPr wrap="none" rtlCol="0">
            <a:spAutoFit/>
          </a:bodyPr>
          <a:lstStyle/>
          <a:p>
            <a:pPr defTabSz="685800"/>
            <a:r>
              <a:rPr lang="en-US" dirty="0">
                <a:solidFill>
                  <a:prstClr val="black"/>
                </a:solidFill>
                <a:latin typeface="Calibri" panose="020F0502020204030204"/>
              </a:rPr>
              <a:t>$10 MM annual</a:t>
            </a:r>
          </a:p>
        </p:txBody>
      </p:sp>
      <p:sp>
        <p:nvSpPr>
          <p:cNvPr id="12" name="TextBox 11"/>
          <p:cNvSpPr txBox="1"/>
          <p:nvPr/>
        </p:nvSpPr>
        <p:spPr>
          <a:xfrm>
            <a:off x="5439403" y="2300215"/>
            <a:ext cx="982961" cy="369332"/>
          </a:xfrm>
          <a:prstGeom prst="rect">
            <a:avLst/>
          </a:prstGeom>
          <a:noFill/>
        </p:spPr>
        <p:txBody>
          <a:bodyPr wrap="none" rtlCol="0">
            <a:spAutoFit/>
          </a:bodyPr>
          <a:lstStyle/>
          <a:p>
            <a:pPr defTabSz="685800"/>
            <a:r>
              <a:rPr lang="en-US" dirty="0">
                <a:solidFill>
                  <a:prstClr val="black"/>
                </a:solidFill>
                <a:latin typeface="Calibri" panose="020F0502020204030204"/>
              </a:rPr>
              <a:t>$75 MM</a:t>
            </a:r>
          </a:p>
        </p:txBody>
      </p:sp>
      <p:sp>
        <p:nvSpPr>
          <p:cNvPr id="13" name="Left Brace 12"/>
          <p:cNvSpPr/>
          <p:nvPr/>
        </p:nvSpPr>
        <p:spPr>
          <a:xfrm rot="5400000">
            <a:off x="3405676" y="-103735"/>
            <a:ext cx="298580" cy="4413381"/>
          </a:xfrm>
          <a:prstGeom prst="leftBrac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5" name="TextBox 14"/>
          <p:cNvSpPr txBox="1"/>
          <p:nvPr/>
        </p:nvSpPr>
        <p:spPr>
          <a:xfrm>
            <a:off x="1441582" y="3097102"/>
            <a:ext cx="3345659" cy="1754326"/>
          </a:xfrm>
          <a:prstGeom prst="rect">
            <a:avLst/>
          </a:prstGeom>
          <a:noFill/>
        </p:spPr>
        <p:txBody>
          <a:bodyPr wrap="none" rtlCol="0">
            <a:spAutoFit/>
          </a:bodyPr>
          <a:lstStyle/>
          <a:p>
            <a:pPr marL="257175" indent="-257175" defTabSz="685800">
              <a:buFont typeface="Arial" panose="020B0604020202020204" pitchFamily="34" charset="0"/>
              <a:buChar char="•"/>
            </a:pPr>
            <a:r>
              <a:rPr lang="en-US" dirty="0">
                <a:solidFill>
                  <a:prstClr val="black"/>
                </a:solidFill>
                <a:latin typeface="Calibri" panose="020F0502020204030204"/>
              </a:rPr>
              <a:t>Scholarships, fellowships</a:t>
            </a:r>
          </a:p>
          <a:p>
            <a:pPr marL="257175" indent="-257175" defTabSz="685800">
              <a:buFont typeface="Arial" panose="020B0604020202020204" pitchFamily="34" charset="0"/>
              <a:buChar char="•"/>
            </a:pPr>
            <a:r>
              <a:rPr lang="en-US" dirty="0">
                <a:solidFill>
                  <a:prstClr val="black"/>
                </a:solidFill>
                <a:latin typeface="Calibri" panose="020F0502020204030204"/>
              </a:rPr>
              <a:t>Research centers</a:t>
            </a:r>
          </a:p>
          <a:p>
            <a:pPr marL="257175" indent="-257175" defTabSz="685800">
              <a:buFont typeface="Arial" panose="020B0604020202020204" pitchFamily="34" charset="0"/>
              <a:buChar char="•"/>
            </a:pPr>
            <a:r>
              <a:rPr lang="en-US" dirty="0">
                <a:solidFill>
                  <a:prstClr val="black"/>
                </a:solidFill>
                <a:latin typeface="Calibri" panose="020F0502020204030204"/>
              </a:rPr>
              <a:t>Online degree expansion</a:t>
            </a:r>
          </a:p>
          <a:p>
            <a:pPr marL="257175" indent="-257175" defTabSz="685800">
              <a:buFont typeface="Arial" panose="020B0604020202020204" pitchFamily="34" charset="0"/>
              <a:buChar char="•"/>
            </a:pPr>
            <a:r>
              <a:rPr lang="en-US" dirty="0">
                <a:solidFill>
                  <a:prstClr val="black"/>
                </a:solidFill>
                <a:latin typeface="Calibri" panose="020F0502020204030204"/>
              </a:rPr>
              <a:t>Lecture series</a:t>
            </a:r>
          </a:p>
          <a:p>
            <a:pPr marL="257175" indent="-257175" defTabSz="685800">
              <a:buFont typeface="Arial" panose="020B0604020202020204" pitchFamily="34" charset="0"/>
              <a:buChar char="•"/>
            </a:pPr>
            <a:r>
              <a:rPr lang="en-US" dirty="0">
                <a:solidFill>
                  <a:prstClr val="black"/>
                </a:solidFill>
                <a:latin typeface="Calibri" panose="020F0502020204030204"/>
              </a:rPr>
              <a:t>Shuttle service</a:t>
            </a:r>
          </a:p>
          <a:p>
            <a:pPr marL="257175" indent="-257175" defTabSz="685800">
              <a:buFont typeface="Arial" panose="020B0604020202020204" pitchFamily="34" charset="0"/>
              <a:buChar char="•"/>
            </a:pPr>
            <a:r>
              <a:rPr lang="en-US" dirty="0">
                <a:solidFill>
                  <a:prstClr val="black"/>
                </a:solidFill>
                <a:latin typeface="Calibri" panose="020F0502020204030204"/>
              </a:rPr>
              <a:t>20 faculty (salary) ~ $2 – 3 MM</a:t>
            </a:r>
          </a:p>
        </p:txBody>
      </p:sp>
      <p:cxnSp>
        <p:nvCxnSpPr>
          <p:cNvPr id="17" name="Straight Arrow Connector 16"/>
          <p:cNvCxnSpPr/>
          <p:nvPr/>
        </p:nvCxnSpPr>
        <p:spPr>
          <a:xfrm>
            <a:off x="1419681" y="2584868"/>
            <a:ext cx="3238" cy="17582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4" y="2584868"/>
            <a:ext cx="3428996" cy="1477328"/>
          </a:xfrm>
          <a:prstGeom prst="rect">
            <a:avLst/>
          </a:prstGeom>
          <a:noFill/>
        </p:spPr>
        <p:txBody>
          <a:bodyPr wrap="square" rtlCol="0">
            <a:spAutoFit/>
          </a:bodyPr>
          <a:lstStyle/>
          <a:p>
            <a:pPr marL="257175" indent="-257175" defTabSz="685800">
              <a:buFont typeface="Arial" panose="020B0604020202020204" pitchFamily="34" charset="0"/>
              <a:buChar char="•"/>
            </a:pPr>
            <a:r>
              <a:rPr lang="en-US" dirty="0">
                <a:solidFill>
                  <a:prstClr val="black"/>
                </a:solidFill>
                <a:latin typeface="Calibri" panose="020F0502020204030204"/>
              </a:rPr>
              <a:t>Institute director</a:t>
            </a:r>
          </a:p>
          <a:p>
            <a:pPr marL="257175" indent="-257175" defTabSz="685800">
              <a:buFont typeface="Arial" panose="020B0604020202020204" pitchFamily="34" charset="0"/>
              <a:buChar char="•"/>
            </a:pPr>
            <a:r>
              <a:rPr lang="en-US" dirty="0" err="1">
                <a:solidFill>
                  <a:prstClr val="black"/>
                </a:solidFill>
                <a:latin typeface="Calibri" panose="020F0502020204030204"/>
              </a:rPr>
              <a:t>Straumanis</a:t>
            </a:r>
            <a:r>
              <a:rPr lang="en-US" dirty="0">
                <a:solidFill>
                  <a:prstClr val="black"/>
                </a:solidFill>
                <a:latin typeface="Calibri" panose="020F0502020204030204"/>
              </a:rPr>
              <a:t>-James/ERL Addition</a:t>
            </a:r>
          </a:p>
          <a:p>
            <a:pPr marL="257175" indent="-257175" defTabSz="685800">
              <a:buFont typeface="Arial" panose="020B0604020202020204" pitchFamily="34" charset="0"/>
              <a:buChar char="•"/>
            </a:pPr>
            <a:r>
              <a:rPr lang="en-US" dirty="0">
                <a:solidFill>
                  <a:prstClr val="black"/>
                </a:solidFill>
                <a:latin typeface="Calibri" panose="020F0502020204030204"/>
              </a:rPr>
              <a:t>Student Experience Center</a:t>
            </a:r>
          </a:p>
          <a:p>
            <a:pPr marL="257175" indent="-257175" defTabSz="685800">
              <a:buFont typeface="Arial" panose="020B0604020202020204" pitchFamily="34" charset="0"/>
              <a:buChar char="•"/>
            </a:pPr>
            <a:r>
              <a:rPr lang="en-US" dirty="0">
                <a:solidFill>
                  <a:prstClr val="black"/>
                </a:solidFill>
                <a:latin typeface="Calibri" panose="020F0502020204030204"/>
              </a:rPr>
              <a:t>Systems Integration and Prototype Development Facility</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81127" y="3962724"/>
            <a:ext cx="2780522" cy="1982755"/>
          </a:xfrm>
          <a:prstGeom prst="rect">
            <a:avLst/>
          </a:prstGeom>
        </p:spPr>
      </p:pic>
      <p:sp>
        <p:nvSpPr>
          <p:cNvPr id="24" name="Oval 23"/>
          <p:cNvSpPr/>
          <p:nvPr/>
        </p:nvSpPr>
        <p:spPr>
          <a:xfrm>
            <a:off x="7162469" y="4386321"/>
            <a:ext cx="235599" cy="228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5" name="Oval 24"/>
          <p:cNvSpPr/>
          <p:nvPr/>
        </p:nvSpPr>
        <p:spPr>
          <a:xfrm>
            <a:off x="6779564" y="5084980"/>
            <a:ext cx="235599" cy="228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6" name="Oval 25"/>
          <p:cNvSpPr/>
          <p:nvPr/>
        </p:nvSpPr>
        <p:spPr>
          <a:xfrm>
            <a:off x="5742292" y="3962724"/>
            <a:ext cx="458483" cy="4457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37042403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2645" y="857251"/>
            <a:ext cx="7782898" cy="994172"/>
          </a:xfrm>
        </p:spPr>
        <p:txBody>
          <a:bodyPr/>
          <a:lstStyle/>
          <a:p>
            <a:r>
              <a:rPr lang="en-US" dirty="0" smtClean="0"/>
              <a:t>Kummer Institute Foundation</a:t>
            </a:r>
            <a:r>
              <a:rPr lang="en-US" sz="1800" dirty="0"/>
              <a:t> (numbers approx.)</a:t>
            </a:r>
          </a:p>
        </p:txBody>
      </p:sp>
      <p:sp>
        <p:nvSpPr>
          <p:cNvPr id="6" name="TextBox 5"/>
          <p:cNvSpPr txBox="1"/>
          <p:nvPr/>
        </p:nvSpPr>
        <p:spPr>
          <a:xfrm>
            <a:off x="3079102" y="1607417"/>
            <a:ext cx="3241978" cy="369332"/>
          </a:xfrm>
          <a:prstGeom prst="rect">
            <a:avLst/>
          </a:prstGeom>
          <a:noFill/>
        </p:spPr>
        <p:txBody>
          <a:bodyPr wrap="none" rtlCol="0">
            <a:spAutoFit/>
          </a:bodyPr>
          <a:lstStyle/>
          <a:p>
            <a:pPr defTabSz="685800"/>
            <a:r>
              <a:rPr lang="en-US" dirty="0">
                <a:solidFill>
                  <a:prstClr val="black"/>
                </a:solidFill>
                <a:latin typeface="Calibri" panose="020F0502020204030204"/>
              </a:rPr>
              <a:t>$300 MM gift (stock transferred)</a:t>
            </a:r>
          </a:p>
        </p:txBody>
      </p:sp>
      <p:sp>
        <p:nvSpPr>
          <p:cNvPr id="7" name="TextBox 6"/>
          <p:cNvSpPr txBox="1"/>
          <p:nvPr/>
        </p:nvSpPr>
        <p:spPr>
          <a:xfrm>
            <a:off x="156288" y="1607417"/>
            <a:ext cx="1966692" cy="369332"/>
          </a:xfrm>
          <a:prstGeom prst="rect">
            <a:avLst/>
          </a:prstGeom>
          <a:noFill/>
        </p:spPr>
        <p:txBody>
          <a:bodyPr wrap="none" rtlCol="0">
            <a:spAutoFit/>
          </a:bodyPr>
          <a:lstStyle/>
          <a:p>
            <a:pPr defTabSz="685800"/>
            <a:r>
              <a:rPr lang="en-US" dirty="0">
                <a:solidFill>
                  <a:prstClr val="black"/>
                </a:solidFill>
                <a:latin typeface="Calibri" panose="020F0502020204030204"/>
              </a:rPr>
              <a:t>$430 MM Proposal</a:t>
            </a:r>
          </a:p>
        </p:txBody>
      </p:sp>
      <p:cxnSp>
        <p:nvCxnSpPr>
          <p:cNvPr id="9" name="Straight Arrow Connector 8"/>
          <p:cNvCxnSpPr>
            <a:stCxn id="7" idx="3"/>
            <a:endCxn id="6" idx="1"/>
          </p:cNvCxnSpPr>
          <p:nvPr/>
        </p:nvCxnSpPr>
        <p:spPr>
          <a:xfrm>
            <a:off x="2072823" y="1780541"/>
            <a:ext cx="100627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56349" y="2300215"/>
            <a:ext cx="2294411" cy="369332"/>
          </a:xfrm>
          <a:prstGeom prst="rect">
            <a:avLst/>
          </a:prstGeom>
          <a:noFill/>
        </p:spPr>
        <p:txBody>
          <a:bodyPr wrap="none" rtlCol="0">
            <a:spAutoFit/>
          </a:bodyPr>
          <a:lstStyle/>
          <a:p>
            <a:pPr defTabSz="685800"/>
            <a:r>
              <a:rPr lang="en-US" dirty="0">
                <a:solidFill>
                  <a:prstClr val="black"/>
                </a:solidFill>
                <a:latin typeface="Calibri" panose="020F0502020204030204"/>
              </a:rPr>
              <a:t>$225 MM endowment</a:t>
            </a:r>
          </a:p>
        </p:txBody>
      </p:sp>
      <p:sp>
        <p:nvSpPr>
          <p:cNvPr id="11" name="TextBox 10"/>
          <p:cNvSpPr txBox="1"/>
          <p:nvPr/>
        </p:nvSpPr>
        <p:spPr>
          <a:xfrm>
            <a:off x="1149654" y="2717388"/>
            <a:ext cx="1675459" cy="369332"/>
          </a:xfrm>
          <a:prstGeom prst="rect">
            <a:avLst/>
          </a:prstGeom>
          <a:noFill/>
        </p:spPr>
        <p:txBody>
          <a:bodyPr wrap="none" rtlCol="0">
            <a:spAutoFit/>
          </a:bodyPr>
          <a:lstStyle/>
          <a:p>
            <a:pPr defTabSz="685800"/>
            <a:r>
              <a:rPr lang="en-US" dirty="0">
                <a:solidFill>
                  <a:prstClr val="black"/>
                </a:solidFill>
                <a:latin typeface="Calibri" panose="020F0502020204030204"/>
              </a:rPr>
              <a:t>$10 MM annual</a:t>
            </a:r>
          </a:p>
        </p:txBody>
      </p:sp>
      <p:sp>
        <p:nvSpPr>
          <p:cNvPr id="12" name="TextBox 11"/>
          <p:cNvSpPr txBox="1"/>
          <p:nvPr/>
        </p:nvSpPr>
        <p:spPr>
          <a:xfrm>
            <a:off x="5439403" y="2300215"/>
            <a:ext cx="982961" cy="369332"/>
          </a:xfrm>
          <a:prstGeom prst="rect">
            <a:avLst/>
          </a:prstGeom>
          <a:noFill/>
        </p:spPr>
        <p:txBody>
          <a:bodyPr wrap="none" rtlCol="0">
            <a:spAutoFit/>
          </a:bodyPr>
          <a:lstStyle/>
          <a:p>
            <a:pPr defTabSz="685800"/>
            <a:r>
              <a:rPr lang="en-US" dirty="0">
                <a:solidFill>
                  <a:prstClr val="black"/>
                </a:solidFill>
                <a:latin typeface="Calibri" panose="020F0502020204030204"/>
              </a:rPr>
              <a:t>$75 MM</a:t>
            </a:r>
          </a:p>
        </p:txBody>
      </p:sp>
      <p:sp>
        <p:nvSpPr>
          <p:cNvPr id="13" name="Left Brace 12"/>
          <p:cNvSpPr/>
          <p:nvPr/>
        </p:nvSpPr>
        <p:spPr>
          <a:xfrm rot="5400000">
            <a:off x="3405676" y="-103735"/>
            <a:ext cx="298580" cy="4413381"/>
          </a:xfrm>
          <a:prstGeom prst="leftBrac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5" name="TextBox 14"/>
          <p:cNvSpPr txBox="1"/>
          <p:nvPr/>
        </p:nvSpPr>
        <p:spPr>
          <a:xfrm>
            <a:off x="1441582" y="3097102"/>
            <a:ext cx="3345659" cy="1754326"/>
          </a:xfrm>
          <a:prstGeom prst="rect">
            <a:avLst/>
          </a:prstGeom>
          <a:noFill/>
        </p:spPr>
        <p:txBody>
          <a:bodyPr wrap="none" rtlCol="0">
            <a:spAutoFit/>
          </a:bodyPr>
          <a:lstStyle/>
          <a:p>
            <a:pPr marL="257175" indent="-257175" defTabSz="685800">
              <a:buFont typeface="Arial" panose="020B0604020202020204" pitchFamily="34" charset="0"/>
              <a:buChar char="•"/>
            </a:pPr>
            <a:r>
              <a:rPr lang="en-US" dirty="0">
                <a:solidFill>
                  <a:prstClr val="black"/>
                </a:solidFill>
                <a:latin typeface="Calibri" panose="020F0502020204030204"/>
              </a:rPr>
              <a:t>Scholarships, fellowships</a:t>
            </a:r>
          </a:p>
          <a:p>
            <a:pPr marL="257175" indent="-257175" defTabSz="685800">
              <a:buFont typeface="Arial" panose="020B0604020202020204" pitchFamily="34" charset="0"/>
              <a:buChar char="•"/>
            </a:pPr>
            <a:r>
              <a:rPr lang="en-US" dirty="0">
                <a:solidFill>
                  <a:prstClr val="black"/>
                </a:solidFill>
                <a:latin typeface="Calibri" panose="020F0502020204030204"/>
              </a:rPr>
              <a:t>Research centers</a:t>
            </a:r>
          </a:p>
          <a:p>
            <a:pPr marL="257175" indent="-257175" defTabSz="685800">
              <a:buFont typeface="Arial" panose="020B0604020202020204" pitchFamily="34" charset="0"/>
              <a:buChar char="•"/>
            </a:pPr>
            <a:r>
              <a:rPr lang="en-US" dirty="0">
                <a:solidFill>
                  <a:prstClr val="black"/>
                </a:solidFill>
                <a:latin typeface="Calibri" panose="020F0502020204030204"/>
              </a:rPr>
              <a:t>Online degree expansion</a:t>
            </a:r>
          </a:p>
          <a:p>
            <a:pPr marL="257175" indent="-257175" defTabSz="685800">
              <a:buFont typeface="Arial" panose="020B0604020202020204" pitchFamily="34" charset="0"/>
              <a:buChar char="•"/>
            </a:pPr>
            <a:r>
              <a:rPr lang="en-US" dirty="0">
                <a:solidFill>
                  <a:prstClr val="black"/>
                </a:solidFill>
                <a:latin typeface="Calibri" panose="020F0502020204030204"/>
              </a:rPr>
              <a:t>Lecture series</a:t>
            </a:r>
          </a:p>
          <a:p>
            <a:pPr marL="257175" indent="-257175" defTabSz="685800">
              <a:buFont typeface="Arial" panose="020B0604020202020204" pitchFamily="34" charset="0"/>
              <a:buChar char="•"/>
            </a:pPr>
            <a:r>
              <a:rPr lang="en-US" dirty="0">
                <a:solidFill>
                  <a:prstClr val="black"/>
                </a:solidFill>
                <a:latin typeface="Calibri" panose="020F0502020204030204"/>
              </a:rPr>
              <a:t>Shuttle service</a:t>
            </a:r>
          </a:p>
          <a:p>
            <a:pPr marL="257175" indent="-257175" defTabSz="685800">
              <a:buFont typeface="Arial" panose="020B0604020202020204" pitchFamily="34" charset="0"/>
              <a:buChar char="•"/>
            </a:pPr>
            <a:r>
              <a:rPr lang="en-US" dirty="0">
                <a:solidFill>
                  <a:prstClr val="black"/>
                </a:solidFill>
                <a:latin typeface="Calibri" panose="020F0502020204030204"/>
              </a:rPr>
              <a:t>20 faculty (salary) ~ $2 – 3 MM</a:t>
            </a:r>
          </a:p>
        </p:txBody>
      </p:sp>
      <p:cxnSp>
        <p:nvCxnSpPr>
          <p:cNvPr id="17" name="Straight Arrow Connector 16"/>
          <p:cNvCxnSpPr/>
          <p:nvPr/>
        </p:nvCxnSpPr>
        <p:spPr>
          <a:xfrm>
            <a:off x="1419681" y="2584868"/>
            <a:ext cx="3238" cy="17582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4" y="2584868"/>
            <a:ext cx="3428996" cy="1477328"/>
          </a:xfrm>
          <a:prstGeom prst="rect">
            <a:avLst/>
          </a:prstGeom>
          <a:noFill/>
        </p:spPr>
        <p:txBody>
          <a:bodyPr wrap="square" rtlCol="0">
            <a:spAutoFit/>
          </a:bodyPr>
          <a:lstStyle/>
          <a:p>
            <a:pPr marL="257175" indent="-257175" defTabSz="685800">
              <a:buFont typeface="Arial" panose="020B0604020202020204" pitchFamily="34" charset="0"/>
              <a:buChar char="•"/>
            </a:pPr>
            <a:r>
              <a:rPr lang="en-US" dirty="0">
                <a:solidFill>
                  <a:prstClr val="black"/>
                </a:solidFill>
                <a:latin typeface="Calibri" panose="020F0502020204030204"/>
              </a:rPr>
              <a:t>Institute director</a:t>
            </a:r>
          </a:p>
          <a:p>
            <a:pPr marL="257175" indent="-257175" defTabSz="685800">
              <a:buFont typeface="Arial" panose="020B0604020202020204" pitchFamily="34" charset="0"/>
              <a:buChar char="•"/>
            </a:pPr>
            <a:r>
              <a:rPr lang="en-US" dirty="0" err="1">
                <a:solidFill>
                  <a:prstClr val="black"/>
                </a:solidFill>
                <a:latin typeface="Calibri" panose="020F0502020204030204"/>
              </a:rPr>
              <a:t>Straumanis</a:t>
            </a:r>
            <a:r>
              <a:rPr lang="en-US" dirty="0">
                <a:solidFill>
                  <a:prstClr val="black"/>
                </a:solidFill>
                <a:latin typeface="Calibri" panose="020F0502020204030204"/>
              </a:rPr>
              <a:t>-James/ERL Addition</a:t>
            </a:r>
          </a:p>
          <a:p>
            <a:pPr marL="257175" indent="-257175" defTabSz="685800">
              <a:buFont typeface="Arial" panose="020B0604020202020204" pitchFamily="34" charset="0"/>
              <a:buChar char="•"/>
            </a:pPr>
            <a:r>
              <a:rPr lang="en-US" dirty="0">
                <a:solidFill>
                  <a:prstClr val="black"/>
                </a:solidFill>
                <a:latin typeface="Calibri" panose="020F0502020204030204"/>
              </a:rPr>
              <a:t>Student Experience Center</a:t>
            </a:r>
          </a:p>
          <a:p>
            <a:pPr marL="257175" indent="-257175" defTabSz="685800">
              <a:buFont typeface="Arial" panose="020B0604020202020204" pitchFamily="34" charset="0"/>
              <a:buChar char="•"/>
            </a:pPr>
            <a:r>
              <a:rPr lang="en-US" dirty="0">
                <a:solidFill>
                  <a:prstClr val="black"/>
                </a:solidFill>
                <a:latin typeface="Calibri" panose="020F0502020204030204"/>
              </a:rPr>
              <a:t>Systems Integration and Prototype Development Facility</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81127" y="3962724"/>
            <a:ext cx="2780522" cy="1982755"/>
          </a:xfrm>
          <a:prstGeom prst="rect">
            <a:avLst/>
          </a:prstGeom>
        </p:spPr>
      </p:pic>
      <p:sp>
        <p:nvSpPr>
          <p:cNvPr id="24" name="Oval 23"/>
          <p:cNvSpPr/>
          <p:nvPr/>
        </p:nvSpPr>
        <p:spPr>
          <a:xfrm>
            <a:off x="7162469" y="4386321"/>
            <a:ext cx="235599" cy="228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5" name="Oval 24"/>
          <p:cNvSpPr/>
          <p:nvPr/>
        </p:nvSpPr>
        <p:spPr>
          <a:xfrm>
            <a:off x="6779564" y="5084980"/>
            <a:ext cx="235599" cy="228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6" name="Oval 25"/>
          <p:cNvSpPr/>
          <p:nvPr/>
        </p:nvSpPr>
        <p:spPr>
          <a:xfrm>
            <a:off x="5742292" y="3962724"/>
            <a:ext cx="458483" cy="4457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7" name="TextBox 26"/>
          <p:cNvSpPr txBox="1"/>
          <p:nvPr/>
        </p:nvSpPr>
        <p:spPr>
          <a:xfrm>
            <a:off x="1186271" y="4823505"/>
            <a:ext cx="3600537" cy="1200329"/>
          </a:xfrm>
          <a:prstGeom prst="rect">
            <a:avLst/>
          </a:prstGeom>
          <a:noFill/>
        </p:spPr>
        <p:txBody>
          <a:bodyPr wrap="none" rtlCol="0">
            <a:spAutoFit/>
          </a:bodyPr>
          <a:lstStyle/>
          <a:p>
            <a:pPr defTabSz="685800"/>
            <a:r>
              <a:rPr lang="en-US" dirty="0">
                <a:solidFill>
                  <a:srgbClr val="FF0000"/>
                </a:solidFill>
                <a:latin typeface="Calibri" panose="020F0502020204030204"/>
              </a:rPr>
              <a:t>General operating budget</a:t>
            </a:r>
          </a:p>
          <a:p>
            <a:pPr defTabSz="685800"/>
            <a:r>
              <a:rPr lang="en-US" dirty="0">
                <a:solidFill>
                  <a:srgbClr val="FF0000"/>
                </a:solidFill>
                <a:latin typeface="Calibri" panose="020F0502020204030204"/>
              </a:rPr>
              <a:t>	$1-1.5 MM benefit cost</a:t>
            </a:r>
          </a:p>
          <a:p>
            <a:pPr defTabSz="685800"/>
            <a:r>
              <a:rPr lang="en-US" dirty="0">
                <a:solidFill>
                  <a:srgbClr val="FF0000"/>
                </a:solidFill>
                <a:latin typeface="Calibri" panose="020F0502020204030204"/>
              </a:rPr>
              <a:t>	</a:t>
            </a:r>
            <a:r>
              <a:rPr lang="en-US" u="sng" dirty="0">
                <a:solidFill>
                  <a:srgbClr val="FF0000"/>
                </a:solidFill>
                <a:latin typeface="Calibri" panose="020F0502020204030204"/>
              </a:rPr>
              <a:t>$1.5 MM operating cost (2%)</a:t>
            </a:r>
          </a:p>
          <a:p>
            <a:pPr defTabSz="685800"/>
            <a:r>
              <a:rPr lang="en-US" dirty="0">
                <a:solidFill>
                  <a:srgbClr val="FF0000"/>
                </a:solidFill>
                <a:latin typeface="Calibri" panose="020F0502020204030204"/>
              </a:rPr>
              <a:t>	$2-3 MM cut needed</a:t>
            </a:r>
          </a:p>
        </p:txBody>
      </p:sp>
      <p:cxnSp>
        <p:nvCxnSpPr>
          <p:cNvPr id="28" name="Straight Arrow Connector 27"/>
          <p:cNvCxnSpPr/>
          <p:nvPr/>
        </p:nvCxnSpPr>
        <p:spPr>
          <a:xfrm flipH="1">
            <a:off x="3671596" y="4735591"/>
            <a:ext cx="260352" cy="423071"/>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58565" y="3401148"/>
            <a:ext cx="965713" cy="1969049"/>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Left Brace 31"/>
          <p:cNvSpPr/>
          <p:nvPr/>
        </p:nvSpPr>
        <p:spPr>
          <a:xfrm>
            <a:off x="5565711" y="2931258"/>
            <a:ext cx="160448" cy="939781"/>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15006467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Center &amp; Entryway</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89972" y="2825328"/>
            <a:ext cx="4388947" cy="3129702"/>
          </a:xfrm>
          <a:prstGeom prst="rect">
            <a:avLst/>
          </a:prstGeom>
        </p:spPr>
      </p:pic>
      <p:sp>
        <p:nvSpPr>
          <p:cNvPr id="5" name="Oval 4"/>
          <p:cNvSpPr/>
          <p:nvPr/>
        </p:nvSpPr>
        <p:spPr>
          <a:xfrm>
            <a:off x="7555231" y="4691806"/>
            <a:ext cx="340043" cy="3659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1328053" y="1952141"/>
            <a:ext cx="3482877" cy="646331"/>
          </a:xfrm>
          <a:prstGeom prst="rect">
            <a:avLst/>
          </a:prstGeom>
          <a:noFill/>
        </p:spPr>
        <p:txBody>
          <a:bodyPr wrap="none" rtlCol="0">
            <a:spAutoFit/>
          </a:bodyPr>
          <a:lstStyle/>
          <a:p>
            <a:pPr defTabSz="685800"/>
            <a:r>
              <a:rPr lang="en-US" dirty="0">
                <a:solidFill>
                  <a:prstClr val="black"/>
                </a:solidFill>
                <a:latin typeface="Calibri" panose="020F0502020204030204"/>
              </a:rPr>
              <a:t>Not Kummer Institute</a:t>
            </a:r>
          </a:p>
          <a:p>
            <a:pPr defTabSz="685800"/>
            <a:r>
              <a:rPr lang="en-US" dirty="0">
                <a:solidFill>
                  <a:prstClr val="black"/>
                </a:solidFill>
                <a:latin typeface="Calibri" panose="020F0502020204030204"/>
              </a:rPr>
              <a:t>$10 MM, VC Plain has pledged part</a:t>
            </a:r>
          </a:p>
        </p:txBody>
      </p:sp>
      <p:sp>
        <p:nvSpPr>
          <p:cNvPr id="7" name="Freeform 6"/>
          <p:cNvSpPr/>
          <p:nvPr/>
        </p:nvSpPr>
        <p:spPr>
          <a:xfrm>
            <a:off x="5372100" y="4114800"/>
            <a:ext cx="1514475" cy="937260"/>
          </a:xfrm>
          <a:custGeom>
            <a:avLst/>
            <a:gdLst>
              <a:gd name="connsiteX0" fmla="*/ 0 w 2019300"/>
              <a:gd name="connsiteY0" fmla="*/ 0 h 1249680"/>
              <a:gd name="connsiteX1" fmla="*/ 510540 w 2019300"/>
              <a:gd name="connsiteY1" fmla="*/ 236220 h 1249680"/>
              <a:gd name="connsiteX2" fmla="*/ 762000 w 2019300"/>
              <a:gd name="connsiteY2" fmla="*/ 571500 h 1249680"/>
              <a:gd name="connsiteX3" fmla="*/ 1059180 w 2019300"/>
              <a:gd name="connsiteY3" fmla="*/ 982980 h 1249680"/>
              <a:gd name="connsiteX4" fmla="*/ 1234440 w 2019300"/>
              <a:gd name="connsiteY4" fmla="*/ 1135380 h 1249680"/>
              <a:gd name="connsiteX5" fmla="*/ 1440180 w 2019300"/>
              <a:gd name="connsiteY5" fmla="*/ 1226820 h 1249680"/>
              <a:gd name="connsiteX6" fmla="*/ 1737360 w 2019300"/>
              <a:gd name="connsiteY6" fmla="*/ 1249680 h 1249680"/>
              <a:gd name="connsiteX7" fmla="*/ 2019300 w 2019300"/>
              <a:gd name="connsiteY7" fmla="*/ 1249680 h 12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9300" h="1249680">
                <a:moveTo>
                  <a:pt x="0" y="0"/>
                </a:moveTo>
                <a:lnTo>
                  <a:pt x="510540" y="236220"/>
                </a:lnTo>
                <a:lnTo>
                  <a:pt x="762000" y="571500"/>
                </a:lnTo>
                <a:lnTo>
                  <a:pt x="1059180" y="982980"/>
                </a:lnTo>
                <a:lnTo>
                  <a:pt x="1234440" y="1135380"/>
                </a:lnTo>
                <a:lnTo>
                  <a:pt x="1440180" y="1226820"/>
                </a:lnTo>
                <a:lnTo>
                  <a:pt x="1737360" y="1249680"/>
                </a:lnTo>
                <a:lnTo>
                  <a:pt x="2019300" y="1249680"/>
                </a:lnTo>
              </a:path>
            </a:pathLst>
          </a:custGeom>
          <a:noFill/>
          <a:ln w="127000">
            <a:solidFill>
              <a:srgbClr val="FFFF00">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34578836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14281"/>
            <a:ext cx="7886700" cy="994172"/>
          </a:xfrm>
        </p:spPr>
        <p:txBody>
          <a:bodyPr/>
          <a:lstStyle/>
          <a:p>
            <a:r>
              <a:rPr lang="en-US" dirty="0" smtClean="0"/>
              <a:t>All Funds Budget: revenue</a:t>
            </a:r>
            <a:endParaRPr lang="en-US" dirty="0"/>
          </a:p>
        </p:txBody>
      </p:sp>
      <p:graphicFrame>
        <p:nvGraphicFramePr>
          <p:cNvPr id="4" name="Table 3"/>
          <p:cNvGraphicFramePr>
            <a:graphicFrameLocks noGrp="1"/>
          </p:cNvGraphicFramePr>
          <p:nvPr>
            <p:extLst/>
          </p:nvPr>
        </p:nvGraphicFramePr>
        <p:xfrm>
          <a:off x="628650" y="2068829"/>
          <a:ext cx="5503546" cy="3400424"/>
        </p:xfrm>
        <a:graphic>
          <a:graphicData uri="http://schemas.openxmlformats.org/drawingml/2006/table">
            <a:tbl>
              <a:tblPr/>
              <a:tblGrid>
                <a:gridCol w="1810980">
                  <a:extLst>
                    <a:ext uri="{9D8B030D-6E8A-4147-A177-3AD203B41FA5}">
                      <a16:colId xmlns:a16="http://schemas.microsoft.com/office/drawing/2014/main" val="4009379142"/>
                    </a:ext>
                  </a:extLst>
                </a:gridCol>
                <a:gridCol w="1037872">
                  <a:extLst>
                    <a:ext uri="{9D8B030D-6E8A-4147-A177-3AD203B41FA5}">
                      <a16:colId xmlns:a16="http://schemas.microsoft.com/office/drawing/2014/main" val="2804276938"/>
                    </a:ext>
                  </a:extLst>
                </a:gridCol>
                <a:gridCol w="1315360">
                  <a:extLst>
                    <a:ext uri="{9D8B030D-6E8A-4147-A177-3AD203B41FA5}">
                      <a16:colId xmlns:a16="http://schemas.microsoft.com/office/drawing/2014/main" val="2477298164"/>
                    </a:ext>
                  </a:extLst>
                </a:gridCol>
                <a:gridCol w="1339334">
                  <a:extLst>
                    <a:ext uri="{9D8B030D-6E8A-4147-A177-3AD203B41FA5}">
                      <a16:colId xmlns:a16="http://schemas.microsoft.com/office/drawing/2014/main" val="3469828065"/>
                    </a:ext>
                  </a:extLst>
                </a:gridCol>
              </a:tblGrid>
              <a:tr h="399638">
                <a:tc>
                  <a:txBody>
                    <a:bodyPr/>
                    <a:lstStyle/>
                    <a:p>
                      <a:pPr algn="l" fontAlgn="b"/>
                      <a:r>
                        <a:rPr lang="en-US" sz="2100" b="0" i="0" u="none" strike="noStrike" dirty="0">
                          <a:solidFill>
                            <a:srgbClr val="000000"/>
                          </a:solidFill>
                          <a:effectLst/>
                          <a:latin typeface="Calibri" panose="020F0502020204030204" pitchFamily="34" charset="0"/>
                        </a:rPr>
                        <a:t> </a:t>
                      </a:r>
                    </a:p>
                  </a:txBody>
                  <a:tcPr marL="5715" marR="5715" marT="5715" marB="0" anchor="b">
                    <a:lnL w="6350" cap="flat" cmpd="sng" algn="ctr">
                      <a:noFill/>
                      <a:prstDash val="solid"/>
                      <a:round/>
                      <a:headEnd type="none" w="med" len="med"/>
                      <a:tailEnd type="none" w="med" len="med"/>
                    </a:lnL>
                    <a:lnR>
                      <a:noFill/>
                    </a:lnR>
                    <a:lnT w="25400" cap="flat" cmpd="dbl"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FY19</a:t>
                      </a:r>
                    </a:p>
                  </a:txBody>
                  <a:tcPr marL="5715" marR="5715" marT="5715" marB="0" anchor="b">
                    <a:lnL>
                      <a:noFill/>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FY20</a:t>
                      </a: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smtClean="0">
                          <a:solidFill>
                            <a:srgbClr val="000000"/>
                          </a:solidFill>
                          <a:effectLst/>
                          <a:latin typeface="Arial" panose="020B0604020202020204" pitchFamily="34" charset="0"/>
                        </a:rPr>
                        <a:t>FY21 (budgeted)</a:t>
                      </a:r>
                      <a:endParaRPr lang="en-US" sz="1200" b="1" i="0" u="none" strike="noStrike" dirty="0">
                        <a:solidFill>
                          <a:srgbClr val="000000"/>
                        </a:solidFill>
                        <a:effectLst/>
                        <a:latin typeface="Arial" panose="020B0604020202020204" pitchFamily="34" charset="0"/>
                      </a:endParaRP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6492807"/>
                  </a:ext>
                </a:extLst>
              </a:tr>
              <a:tr h="231369">
                <a:tc>
                  <a:txBody>
                    <a:bodyPr/>
                    <a:lstStyle/>
                    <a:p>
                      <a:pPr algn="l" fontAlgn="ctr"/>
                      <a:r>
                        <a:rPr lang="en-US" sz="1200" b="0" i="0" u="none" strike="noStrike" dirty="0">
                          <a:solidFill>
                            <a:srgbClr val="000000"/>
                          </a:solidFill>
                          <a:effectLst/>
                          <a:latin typeface="Arial" panose="020B0604020202020204" pitchFamily="34" charset="0"/>
                        </a:rPr>
                        <a:t>Tuition and Fees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$134,602,696</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$130,456,684</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$123,806,127</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8548763"/>
                  </a:ext>
                </a:extLst>
              </a:tr>
              <a:tr h="231369">
                <a:tc>
                  <a:txBody>
                    <a:bodyPr/>
                    <a:lstStyle/>
                    <a:p>
                      <a:pPr algn="l" fontAlgn="ctr"/>
                      <a:r>
                        <a:rPr lang="en-US" sz="1200" b="0" i="0" u="none" strike="noStrike">
                          <a:solidFill>
                            <a:srgbClr val="000000"/>
                          </a:solidFill>
                          <a:effectLst/>
                          <a:latin typeface="Arial" panose="020B0604020202020204" pitchFamily="34" charset="0"/>
                        </a:rPr>
                        <a:t>Scholarship Allowance</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(52,410,261)</a:t>
                      </a:r>
                    </a:p>
                  </a:txBody>
                  <a:tcPr marL="5715" marR="5715" marT="5715"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(64,966,612)</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(62,236,470)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06122254"/>
                  </a:ext>
                </a:extLst>
              </a:tr>
              <a:tr h="231369">
                <a:tc>
                  <a:txBody>
                    <a:bodyPr/>
                    <a:lstStyle/>
                    <a:p>
                      <a:pPr algn="l" fontAlgn="ctr"/>
                      <a:r>
                        <a:rPr lang="en-US" sz="1200" b="1" i="0" u="none" strike="noStrike">
                          <a:solidFill>
                            <a:srgbClr val="000000"/>
                          </a:solidFill>
                          <a:effectLst/>
                          <a:latin typeface="Arial" panose="020B0604020202020204" pitchFamily="34" charset="0"/>
                        </a:rPr>
                        <a:t>Net Tuition &amp; Fees</a:t>
                      </a:r>
                    </a:p>
                  </a:txBody>
                  <a:tcPr marL="20574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$82,192,434</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$65,490,072</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$61,569,657</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6854031"/>
                  </a:ext>
                </a:extLst>
              </a:tr>
              <a:tr h="231369">
                <a:tc>
                  <a:txBody>
                    <a:bodyPr/>
                    <a:lstStyle/>
                    <a:p>
                      <a:pPr algn="l" fontAlgn="ctr"/>
                      <a:r>
                        <a:rPr lang="en-US" sz="1200" b="0" i="0" u="none" strike="noStrike">
                          <a:solidFill>
                            <a:srgbClr val="000000"/>
                          </a:solidFill>
                          <a:effectLst/>
                          <a:latin typeface="Arial" panose="020B0604020202020204" pitchFamily="34" charset="0"/>
                        </a:rPr>
                        <a:t>State Appropriation</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50,185,510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43,543,499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43,560,524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7012801"/>
                  </a:ext>
                </a:extLst>
              </a:tr>
              <a:tr h="231369">
                <a:tc>
                  <a:txBody>
                    <a:bodyPr/>
                    <a:lstStyle/>
                    <a:p>
                      <a:pPr algn="l" fontAlgn="ctr"/>
                      <a:r>
                        <a:rPr lang="en-US" sz="1200" b="0" i="0" u="none" strike="noStrike">
                          <a:solidFill>
                            <a:srgbClr val="000000"/>
                          </a:solidFill>
                          <a:effectLst/>
                          <a:latin typeface="Arial" panose="020B0604020202020204" pitchFamily="34" charset="0"/>
                        </a:rPr>
                        <a:t>Grant and Contract</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40,338,895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48,105,314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48,902,000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83874458"/>
                  </a:ext>
                </a:extLst>
              </a:tr>
              <a:tr h="231369">
                <a:tc>
                  <a:txBody>
                    <a:bodyPr/>
                    <a:lstStyle/>
                    <a:p>
                      <a:pPr algn="l" fontAlgn="ctr"/>
                      <a:r>
                        <a:rPr lang="en-US" sz="1200" b="0" i="0" u="none" strike="noStrike">
                          <a:solidFill>
                            <a:srgbClr val="000000"/>
                          </a:solidFill>
                          <a:effectLst/>
                          <a:latin typeface="Arial" panose="020B0604020202020204" pitchFamily="34" charset="0"/>
                        </a:rPr>
                        <a:t>Gift Revenues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7,522,979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3,031,199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6,164,295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2008158"/>
                  </a:ext>
                </a:extLst>
              </a:tr>
              <a:tr h="231369">
                <a:tc>
                  <a:txBody>
                    <a:bodyPr/>
                    <a:lstStyle/>
                    <a:p>
                      <a:pPr algn="l" fontAlgn="ctr"/>
                      <a:r>
                        <a:rPr lang="en-US" sz="1200" b="0" i="0" u="none" strike="noStrike">
                          <a:solidFill>
                            <a:srgbClr val="000000"/>
                          </a:solidFill>
                          <a:effectLst/>
                          <a:latin typeface="Arial" panose="020B0604020202020204" pitchFamily="34" charset="0"/>
                        </a:rPr>
                        <a:t>Recovery of F &amp; A</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14,039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430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0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2922868"/>
                  </a:ext>
                </a:extLst>
              </a:tr>
              <a:tr h="455727">
                <a:tc>
                  <a:txBody>
                    <a:bodyPr/>
                    <a:lstStyle/>
                    <a:p>
                      <a:pPr algn="l" fontAlgn="ctr"/>
                      <a:r>
                        <a:rPr lang="en-US" sz="1200" b="0" i="0" u="none" strike="noStrike">
                          <a:solidFill>
                            <a:srgbClr val="000000"/>
                          </a:solidFill>
                          <a:effectLst/>
                          <a:latin typeface="Arial" panose="020B0604020202020204" pitchFamily="34" charset="0"/>
                        </a:rPr>
                        <a:t>Endowment &amp; Investment Income</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9,326,040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9,604,262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9,082,208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52568567"/>
                  </a:ext>
                </a:extLst>
              </a:tr>
              <a:tr h="231369">
                <a:tc>
                  <a:txBody>
                    <a:bodyPr/>
                    <a:lstStyle/>
                    <a:p>
                      <a:pPr algn="l" fontAlgn="ctr"/>
                      <a:r>
                        <a:rPr lang="en-US" sz="1200" b="0" i="0" u="none" strike="noStrike">
                          <a:solidFill>
                            <a:srgbClr val="000000"/>
                          </a:solidFill>
                          <a:effectLst/>
                          <a:latin typeface="Arial" panose="020B0604020202020204" pitchFamily="34" charset="0"/>
                        </a:rPr>
                        <a:t>Sales &amp; Services Income</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21,769,025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17,634,555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19,141,165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9134952"/>
                  </a:ext>
                </a:extLst>
              </a:tr>
              <a:tr h="231369">
                <a:tc>
                  <a:txBody>
                    <a:bodyPr/>
                    <a:lstStyle/>
                    <a:p>
                      <a:pPr algn="l" fontAlgn="ctr"/>
                      <a:r>
                        <a:rPr lang="en-US" sz="1200" b="0" i="0" u="none" strike="noStrike">
                          <a:solidFill>
                            <a:srgbClr val="000000"/>
                          </a:solidFill>
                          <a:effectLst/>
                          <a:latin typeface="Arial" panose="020B0604020202020204" pitchFamily="34" charset="0"/>
                        </a:rPr>
                        <a:t>Other Incomes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4,619,518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8,414,083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4,497,816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3346629"/>
                  </a:ext>
                </a:extLst>
              </a:tr>
              <a:tr h="231369">
                <a:tc>
                  <a:txBody>
                    <a:bodyPr/>
                    <a:lstStyle/>
                    <a:p>
                      <a:pPr algn="l" fontAlgn="ctr"/>
                      <a:r>
                        <a:rPr lang="en-US" sz="1200" b="0" i="0" u="none" strike="noStrike">
                          <a:solidFill>
                            <a:srgbClr val="000000"/>
                          </a:solidFill>
                          <a:effectLst/>
                          <a:latin typeface="Arial" panose="020B0604020202020204" pitchFamily="34" charset="0"/>
                        </a:rPr>
                        <a:t>Revenue Contingency</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a:t>
                      </a:r>
                    </a:p>
                  </a:txBody>
                  <a:tcPr marL="5715" marR="5715" marT="5715"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(938,512)</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0679291"/>
                  </a:ext>
                </a:extLst>
              </a:tr>
              <a:tr h="231369">
                <a:tc>
                  <a:txBody>
                    <a:bodyPr/>
                    <a:lstStyle/>
                    <a:p>
                      <a:pPr algn="l" fontAlgn="ctr"/>
                      <a:r>
                        <a:rPr lang="en-US" sz="1200" b="1" i="0" u="none" strike="noStrike" dirty="0">
                          <a:solidFill>
                            <a:srgbClr val="000000"/>
                          </a:solidFill>
                          <a:effectLst/>
                          <a:latin typeface="Arial" panose="020B0604020202020204" pitchFamily="34" charset="0"/>
                        </a:rPr>
                        <a:t>Total Revenues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$215,968,442</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$195,823,416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$191,979,152</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98708060"/>
                  </a:ext>
                </a:extLst>
              </a:tr>
            </a:tbl>
          </a:graphicData>
        </a:graphic>
      </p:graphicFrame>
      <p:sp>
        <p:nvSpPr>
          <p:cNvPr id="5" name="TextBox 4"/>
          <p:cNvSpPr txBox="1"/>
          <p:nvPr/>
        </p:nvSpPr>
        <p:spPr>
          <a:xfrm>
            <a:off x="3520440" y="1817884"/>
            <a:ext cx="3050002" cy="507831"/>
          </a:xfrm>
          <a:prstGeom prst="rect">
            <a:avLst/>
          </a:prstGeom>
          <a:noFill/>
        </p:spPr>
        <p:txBody>
          <a:bodyPr wrap="none" rtlCol="0">
            <a:spAutoFit/>
          </a:bodyPr>
          <a:lstStyle/>
          <a:p>
            <a:pPr defTabSz="685800"/>
            <a:r>
              <a:rPr lang="en-US" sz="1350" dirty="0">
                <a:solidFill>
                  <a:srgbClr val="FF0000"/>
                </a:solidFill>
                <a:latin typeface="Calibri" panose="020F0502020204030204"/>
              </a:rPr>
              <a:t>$8 MM accounting change nets zero, but</a:t>
            </a:r>
          </a:p>
          <a:p>
            <a:pPr defTabSz="685800"/>
            <a:r>
              <a:rPr lang="en-US" sz="1350" dirty="0">
                <a:solidFill>
                  <a:srgbClr val="FF0000"/>
                </a:solidFill>
                <a:latin typeface="Calibri" panose="020F0502020204030204"/>
              </a:rPr>
              <a:t>$4 MM increase in scholarship costs</a:t>
            </a:r>
          </a:p>
        </p:txBody>
      </p:sp>
      <p:cxnSp>
        <p:nvCxnSpPr>
          <p:cNvPr id="7" name="Straight Arrow Connector 6"/>
          <p:cNvCxnSpPr/>
          <p:nvPr/>
        </p:nvCxnSpPr>
        <p:spPr>
          <a:xfrm>
            <a:off x="3520440" y="2817495"/>
            <a:ext cx="3657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520440" y="3503295"/>
            <a:ext cx="3657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76491" y="2434591"/>
            <a:ext cx="1589731" cy="507831"/>
          </a:xfrm>
          <a:prstGeom prst="rect">
            <a:avLst/>
          </a:prstGeom>
          <a:noFill/>
        </p:spPr>
        <p:txBody>
          <a:bodyPr wrap="none" rtlCol="0">
            <a:spAutoFit/>
          </a:bodyPr>
          <a:lstStyle/>
          <a:p>
            <a:pPr defTabSz="685800"/>
            <a:r>
              <a:rPr lang="en-US" sz="1350" dirty="0">
                <a:solidFill>
                  <a:srgbClr val="70AD47">
                    <a:lumMod val="50000"/>
                  </a:srgbClr>
                </a:solidFill>
                <a:latin typeface="Calibri" panose="020F0502020204030204"/>
              </a:rPr>
              <a:t>$6.6 MM drop</a:t>
            </a:r>
          </a:p>
          <a:p>
            <a:pPr defTabSz="685800"/>
            <a:r>
              <a:rPr lang="en-US" sz="1350" dirty="0">
                <a:solidFill>
                  <a:srgbClr val="70AD47">
                    <a:lumMod val="50000"/>
                  </a:srgbClr>
                </a:solidFill>
                <a:latin typeface="Calibri" panose="020F0502020204030204"/>
              </a:rPr>
              <a:t>$2.7 MM lower cost</a:t>
            </a:r>
          </a:p>
        </p:txBody>
      </p:sp>
      <p:sp>
        <p:nvSpPr>
          <p:cNvPr id="11" name="TextBox 10"/>
          <p:cNvSpPr txBox="1"/>
          <p:nvPr/>
        </p:nvSpPr>
        <p:spPr>
          <a:xfrm>
            <a:off x="6376490" y="3120390"/>
            <a:ext cx="1554272" cy="300082"/>
          </a:xfrm>
          <a:prstGeom prst="rect">
            <a:avLst/>
          </a:prstGeom>
          <a:noFill/>
        </p:spPr>
        <p:txBody>
          <a:bodyPr wrap="none" rtlCol="0">
            <a:spAutoFit/>
          </a:bodyPr>
          <a:lstStyle/>
          <a:p>
            <a:pPr defTabSz="685800"/>
            <a:r>
              <a:rPr lang="en-US" sz="1350" dirty="0">
                <a:solidFill>
                  <a:srgbClr val="70AD47">
                    <a:lumMod val="50000"/>
                  </a:srgbClr>
                </a:solidFill>
                <a:latin typeface="Calibri" panose="020F0502020204030204"/>
              </a:rPr>
              <a:t>Fear of withholding</a:t>
            </a:r>
          </a:p>
        </p:txBody>
      </p:sp>
      <p:sp>
        <p:nvSpPr>
          <p:cNvPr id="12" name="TextBox 11"/>
          <p:cNvSpPr txBox="1"/>
          <p:nvPr/>
        </p:nvSpPr>
        <p:spPr>
          <a:xfrm>
            <a:off x="6376491" y="4514850"/>
            <a:ext cx="2207977" cy="300082"/>
          </a:xfrm>
          <a:prstGeom prst="rect">
            <a:avLst/>
          </a:prstGeom>
          <a:noFill/>
        </p:spPr>
        <p:txBody>
          <a:bodyPr wrap="none" rtlCol="0">
            <a:spAutoFit/>
          </a:bodyPr>
          <a:lstStyle/>
          <a:p>
            <a:pPr defTabSz="685800"/>
            <a:r>
              <a:rPr lang="en-US" sz="1350" dirty="0">
                <a:solidFill>
                  <a:srgbClr val="70AD47">
                    <a:lumMod val="50000"/>
                  </a:srgbClr>
                </a:solidFill>
                <a:latin typeface="Calibri" panose="020F0502020204030204"/>
              </a:rPr>
              <a:t>$1.5 MM rebound estimated</a:t>
            </a:r>
          </a:p>
        </p:txBody>
      </p:sp>
      <p:cxnSp>
        <p:nvCxnSpPr>
          <p:cNvPr id="14" name="Straight Connector 13"/>
          <p:cNvCxnSpPr/>
          <p:nvPr/>
        </p:nvCxnSpPr>
        <p:spPr>
          <a:xfrm>
            <a:off x="3520440" y="2068830"/>
            <a:ext cx="0" cy="14344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66160" y="4653350"/>
            <a:ext cx="3657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66160" y="4653349"/>
            <a:ext cx="11430" cy="10159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7211" y="5690817"/>
            <a:ext cx="3388363" cy="300082"/>
          </a:xfrm>
          <a:prstGeom prst="rect">
            <a:avLst/>
          </a:prstGeom>
          <a:noFill/>
        </p:spPr>
        <p:txBody>
          <a:bodyPr wrap="none" rtlCol="0">
            <a:spAutoFit/>
          </a:bodyPr>
          <a:lstStyle/>
          <a:p>
            <a:pPr defTabSz="685800"/>
            <a:r>
              <a:rPr lang="en-US" sz="1350" dirty="0">
                <a:solidFill>
                  <a:srgbClr val="FF0000"/>
                </a:solidFill>
                <a:latin typeface="Calibri" panose="020F0502020204030204"/>
              </a:rPr>
              <a:t>$4 MM decrease = sent home (dorms, dining)</a:t>
            </a:r>
          </a:p>
        </p:txBody>
      </p:sp>
      <p:sp>
        <p:nvSpPr>
          <p:cNvPr id="21" name="TextBox 20"/>
          <p:cNvSpPr txBox="1"/>
          <p:nvPr/>
        </p:nvSpPr>
        <p:spPr>
          <a:xfrm>
            <a:off x="6376491" y="4984505"/>
            <a:ext cx="1401089" cy="507831"/>
          </a:xfrm>
          <a:prstGeom prst="rect">
            <a:avLst/>
          </a:prstGeom>
          <a:noFill/>
        </p:spPr>
        <p:txBody>
          <a:bodyPr wrap="none" rtlCol="0">
            <a:spAutoFit/>
          </a:bodyPr>
          <a:lstStyle/>
          <a:p>
            <a:pPr defTabSz="685800"/>
            <a:r>
              <a:rPr lang="en-US" sz="1350" dirty="0">
                <a:solidFill>
                  <a:srgbClr val="70AD47">
                    <a:lumMod val="50000"/>
                  </a:srgbClr>
                </a:solidFill>
                <a:latin typeface="Calibri" panose="020F0502020204030204"/>
              </a:rPr>
              <a:t>Internal withhold</a:t>
            </a:r>
          </a:p>
          <a:p>
            <a:pPr defTabSz="685800"/>
            <a:r>
              <a:rPr lang="en-US" sz="1350" dirty="0">
                <a:solidFill>
                  <a:srgbClr val="70AD47">
                    <a:lumMod val="50000"/>
                  </a:srgbClr>
                </a:solidFill>
                <a:latin typeface="Calibri" panose="020F0502020204030204"/>
              </a:rPr>
              <a:t>$3.85 MM cut</a:t>
            </a:r>
          </a:p>
        </p:txBody>
      </p:sp>
      <p:sp>
        <p:nvSpPr>
          <p:cNvPr id="22" name="TextBox 21"/>
          <p:cNvSpPr txBox="1"/>
          <p:nvPr/>
        </p:nvSpPr>
        <p:spPr>
          <a:xfrm>
            <a:off x="6376491" y="5469253"/>
            <a:ext cx="1871025" cy="507831"/>
          </a:xfrm>
          <a:prstGeom prst="rect">
            <a:avLst/>
          </a:prstGeom>
          <a:noFill/>
        </p:spPr>
        <p:txBody>
          <a:bodyPr wrap="none" rtlCol="0">
            <a:spAutoFit/>
          </a:bodyPr>
          <a:lstStyle/>
          <a:p>
            <a:pPr defTabSz="685800"/>
            <a:r>
              <a:rPr lang="en-US" sz="1350" dirty="0">
                <a:solidFill>
                  <a:srgbClr val="FF0000"/>
                </a:solidFill>
                <a:latin typeface="Calibri" panose="020F0502020204030204"/>
              </a:rPr>
              <a:t>$11.7 MM cut planned, </a:t>
            </a:r>
          </a:p>
          <a:p>
            <a:pPr defTabSz="685800"/>
            <a:r>
              <a:rPr lang="en-US" sz="1350" dirty="0">
                <a:solidFill>
                  <a:srgbClr val="FF0000"/>
                </a:solidFill>
                <a:latin typeface="Calibri" panose="020F0502020204030204"/>
              </a:rPr>
              <a:t>   where’s $7.85 MM?</a:t>
            </a:r>
          </a:p>
        </p:txBody>
      </p:sp>
    </p:spTree>
    <p:extLst>
      <p:ext uri="{BB962C8B-B14F-4D97-AF65-F5344CB8AC3E}">
        <p14:creationId xmlns:p14="http://schemas.microsoft.com/office/powerpoint/2010/main" val="983332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9070" y="2434590"/>
          <a:ext cx="6063127" cy="3335988"/>
        </p:xfrm>
        <a:graphic>
          <a:graphicData uri="http://schemas.openxmlformats.org/drawingml/2006/table">
            <a:tbl>
              <a:tblPr/>
              <a:tblGrid>
                <a:gridCol w="2318385">
                  <a:extLst>
                    <a:ext uri="{9D8B030D-6E8A-4147-A177-3AD203B41FA5}">
                      <a16:colId xmlns:a16="http://schemas.microsoft.com/office/drawing/2014/main" val="1736340799"/>
                    </a:ext>
                  </a:extLst>
                </a:gridCol>
                <a:gridCol w="1108710">
                  <a:extLst>
                    <a:ext uri="{9D8B030D-6E8A-4147-A177-3AD203B41FA5}">
                      <a16:colId xmlns:a16="http://schemas.microsoft.com/office/drawing/2014/main" val="4185575723"/>
                    </a:ext>
                  </a:extLst>
                </a:gridCol>
                <a:gridCol w="1308735">
                  <a:extLst>
                    <a:ext uri="{9D8B030D-6E8A-4147-A177-3AD203B41FA5}">
                      <a16:colId xmlns:a16="http://schemas.microsoft.com/office/drawing/2014/main" val="2102563724"/>
                    </a:ext>
                  </a:extLst>
                </a:gridCol>
                <a:gridCol w="1327297">
                  <a:extLst>
                    <a:ext uri="{9D8B030D-6E8A-4147-A177-3AD203B41FA5}">
                      <a16:colId xmlns:a16="http://schemas.microsoft.com/office/drawing/2014/main" val="2716491636"/>
                    </a:ext>
                  </a:extLst>
                </a:gridCol>
              </a:tblGrid>
              <a:tr h="215858">
                <a:tc>
                  <a:txBody>
                    <a:bodyPr/>
                    <a:lstStyle/>
                    <a:p>
                      <a:pPr algn="l" fontAlgn="ctr"/>
                      <a:r>
                        <a:rPr lang="en-US" sz="1200" b="1" i="0" u="none" strike="noStrike" dirty="0">
                          <a:solidFill>
                            <a:srgbClr val="000000"/>
                          </a:solidFill>
                          <a:effectLst/>
                          <a:latin typeface="Arial" panose="020B0604020202020204" pitchFamily="34" charset="0"/>
                        </a:rPr>
                        <a:t>Transfers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FY19</a:t>
                      </a:r>
                    </a:p>
                  </a:txBody>
                  <a:tcPr marL="5715" marR="5715" marT="5715" marB="0" anchor="b">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FY20</a:t>
                      </a: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smtClean="0">
                          <a:solidFill>
                            <a:srgbClr val="000000"/>
                          </a:solidFill>
                          <a:effectLst/>
                          <a:latin typeface="Arial" panose="020B0604020202020204" pitchFamily="34" charset="0"/>
                        </a:rPr>
                        <a:t>FY21 (budgeted)</a:t>
                      </a:r>
                      <a:endParaRPr lang="en-US" sz="1200" b="1" i="0" u="none" strike="noStrike" dirty="0">
                        <a:solidFill>
                          <a:srgbClr val="000000"/>
                        </a:solidFill>
                        <a:effectLst/>
                        <a:latin typeface="Arial" panose="020B0604020202020204" pitchFamily="34" charset="0"/>
                      </a:endParaRP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767837"/>
                  </a:ext>
                </a:extLst>
              </a:tr>
              <a:tr h="215858">
                <a:tc>
                  <a:txBody>
                    <a:bodyPr/>
                    <a:lstStyle/>
                    <a:p>
                      <a:pPr algn="l" fontAlgn="ctr"/>
                      <a:r>
                        <a:rPr lang="en-US" sz="1200" b="0" i="0" u="none" strike="noStrike">
                          <a:solidFill>
                            <a:srgbClr val="000000"/>
                          </a:solidFill>
                          <a:effectLst/>
                          <a:latin typeface="Arial" panose="020B0604020202020204" pitchFamily="34" charset="0"/>
                        </a:rPr>
                        <a:t>Intra Unrestricted CurrentFund</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$968,016</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$4,220,348</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$106,060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9858093"/>
                  </a:ext>
                </a:extLst>
              </a:tr>
              <a:tr h="215858">
                <a:tc>
                  <a:txBody>
                    <a:bodyPr/>
                    <a:lstStyle/>
                    <a:p>
                      <a:pPr algn="l" fontAlgn="ctr"/>
                      <a:r>
                        <a:rPr lang="en-US" sz="1200" b="0" i="0" u="none" strike="noStrike">
                          <a:solidFill>
                            <a:srgbClr val="000000"/>
                          </a:solidFill>
                          <a:effectLst/>
                          <a:latin typeface="Arial" panose="020B0604020202020204" pitchFamily="34" charset="0"/>
                        </a:rPr>
                        <a:t>Mandatory Transfers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(10,718,936)</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(11,384,016)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(11,559,318)</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11077104"/>
                  </a:ext>
                </a:extLst>
              </a:tr>
              <a:tr h="215858">
                <a:tc>
                  <a:txBody>
                    <a:bodyPr/>
                    <a:lstStyle/>
                    <a:p>
                      <a:pPr algn="l" fontAlgn="ctr"/>
                      <a:r>
                        <a:rPr lang="en-US" sz="1200" b="0" i="0" u="none" strike="noStrike">
                          <a:solidFill>
                            <a:srgbClr val="000000"/>
                          </a:solidFill>
                          <a:effectLst/>
                          <a:latin typeface="Arial" panose="020B0604020202020204" pitchFamily="34" charset="0"/>
                        </a:rPr>
                        <a:t>NonMandatory Transfers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(14,361,580)</a:t>
                      </a:r>
                    </a:p>
                  </a:txBody>
                  <a:tcPr marL="5715" marR="5715" marT="5715"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(10,630,586)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(413,847)</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4154535"/>
                  </a:ext>
                </a:extLst>
              </a:tr>
              <a:tr h="215858">
                <a:tc>
                  <a:txBody>
                    <a:bodyPr/>
                    <a:lstStyle/>
                    <a:p>
                      <a:pPr algn="l" fontAlgn="ctr"/>
                      <a:r>
                        <a:rPr lang="en-US" sz="1200" b="1" i="0" u="none" strike="noStrike">
                          <a:solidFill>
                            <a:srgbClr val="000000"/>
                          </a:solidFill>
                          <a:effectLst/>
                          <a:latin typeface="Arial" panose="020B0604020202020204" pitchFamily="34" charset="0"/>
                        </a:rPr>
                        <a:t>Total Transfers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($24,112,501)</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($17,794,253)</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($11,867,106)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01756874"/>
                  </a:ext>
                </a:extLst>
              </a:tr>
              <a:tr h="372846">
                <a:tc>
                  <a:txBody>
                    <a:bodyPr/>
                    <a:lstStyle/>
                    <a:p>
                      <a:pPr algn="l" fontAlgn="ctr"/>
                      <a:r>
                        <a:rPr lang="en-US" sz="2100" b="0" i="0" u="none" strike="noStrike">
                          <a:solidFill>
                            <a:srgbClr val="000000"/>
                          </a:solidFill>
                          <a:effectLst/>
                          <a:latin typeface="Calibri" panose="020F0502020204030204" pitchFamily="34" charset="0"/>
                        </a:rPr>
                        <a:t> </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a:solidFill>
                            <a:srgbClr val="000000"/>
                          </a:solidFill>
                          <a:effectLst/>
                          <a:latin typeface="Calibri" panose="020F0502020204030204" pitchFamily="34" charset="0"/>
                        </a:rPr>
                        <a:t>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a:solidFill>
                            <a:srgbClr val="000000"/>
                          </a:solidFill>
                          <a:effectLst/>
                          <a:latin typeface="Calibri" panose="020F0502020204030204" pitchFamily="34" charset="0"/>
                        </a:rPr>
                        <a:t>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a:solidFill>
                            <a:srgbClr val="000000"/>
                          </a:solidFill>
                          <a:effectLst/>
                          <a:latin typeface="Calibri" panose="020F0502020204030204" pitchFamily="34" charset="0"/>
                        </a:rPr>
                        <a:t>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71148196"/>
                  </a:ext>
                </a:extLst>
              </a:tr>
              <a:tr h="372846">
                <a:tc>
                  <a:txBody>
                    <a:bodyPr/>
                    <a:lstStyle/>
                    <a:p>
                      <a:pPr algn="l" fontAlgn="ctr"/>
                      <a:r>
                        <a:rPr lang="en-US" sz="1200" b="1" i="0" u="none" strike="noStrike">
                          <a:solidFill>
                            <a:srgbClr val="000000"/>
                          </a:solidFill>
                          <a:effectLst/>
                          <a:latin typeface="Arial" panose="020B0604020202020204" pitchFamily="34" charset="0"/>
                        </a:rPr>
                        <a:t>Expenditures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a:solidFill>
                            <a:srgbClr val="000000"/>
                          </a:solidFill>
                          <a:effectLst/>
                          <a:latin typeface="Calibri" panose="020F0502020204030204" pitchFamily="34" charset="0"/>
                        </a:rPr>
                        <a:t>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a:solidFill>
                            <a:srgbClr val="000000"/>
                          </a:solidFill>
                          <a:effectLst/>
                          <a:latin typeface="Calibri" panose="020F0502020204030204" pitchFamily="34" charset="0"/>
                        </a:rPr>
                        <a:t>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a:solidFill>
                            <a:srgbClr val="000000"/>
                          </a:solidFill>
                          <a:effectLst/>
                          <a:latin typeface="Calibri" panose="020F0502020204030204" pitchFamily="34" charset="0"/>
                        </a:rPr>
                        <a:t>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1333799"/>
                  </a:ext>
                </a:extLst>
              </a:tr>
              <a:tr h="215858">
                <a:tc>
                  <a:txBody>
                    <a:bodyPr/>
                    <a:lstStyle/>
                    <a:p>
                      <a:pPr algn="l" fontAlgn="ctr"/>
                      <a:r>
                        <a:rPr lang="en-US" sz="1200" b="0" i="0" u="none" strike="noStrike">
                          <a:solidFill>
                            <a:srgbClr val="000000"/>
                          </a:solidFill>
                          <a:effectLst/>
                          <a:latin typeface="Arial" panose="020B0604020202020204" pitchFamily="34" charset="0"/>
                        </a:rPr>
                        <a:t>Salaries &amp; Wages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$106,061,187</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$102,581,750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$99,824,540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97659946"/>
                  </a:ext>
                </a:extLst>
              </a:tr>
              <a:tr h="215858">
                <a:tc>
                  <a:txBody>
                    <a:bodyPr/>
                    <a:lstStyle/>
                    <a:p>
                      <a:pPr algn="l" fontAlgn="ctr"/>
                      <a:r>
                        <a:rPr lang="en-US" sz="1200" b="0" i="0" u="none" strike="noStrike">
                          <a:solidFill>
                            <a:srgbClr val="000000"/>
                          </a:solidFill>
                          <a:effectLst/>
                          <a:latin typeface="Arial" panose="020B0604020202020204" pitchFamily="34" charset="0"/>
                        </a:rPr>
                        <a:t>Benefit Expense</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30,532,226 </a:t>
                      </a:r>
                    </a:p>
                  </a:txBody>
                  <a:tcPr marL="5715" marR="5715" marT="5715" marB="0" anchor="ct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30,384,639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32,000,257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8502229"/>
                  </a:ext>
                </a:extLst>
              </a:tr>
              <a:tr h="215858">
                <a:tc>
                  <a:txBody>
                    <a:bodyPr/>
                    <a:lstStyle/>
                    <a:p>
                      <a:pPr algn="l" fontAlgn="ctr"/>
                      <a:r>
                        <a:rPr lang="en-US" sz="1200" b="1" i="0" u="none" strike="noStrike">
                          <a:solidFill>
                            <a:srgbClr val="000000"/>
                          </a:solidFill>
                          <a:effectLst/>
                          <a:latin typeface="Arial" panose="020B0604020202020204" pitchFamily="34" charset="0"/>
                        </a:rPr>
                        <a:t>Compensation</a:t>
                      </a:r>
                    </a:p>
                  </a:txBody>
                  <a:tcPr marL="13716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$136,593,413</a:t>
                      </a:r>
                    </a:p>
                  </a:txBody>
                  <a:tcPr marL="5715" marR="5715" marT="571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$132,966,389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rPr>
                        <a:t>$131,824,796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1970566"/>
                  </a:ext>
                </a:extLst>
              </a:tr>
              <a:tr h="215858">
                <a:tc>
                  <a:txBody>
                    <a:bodyPr/>
                    <a:lstStyle/>
                    <a:p>
                      <a:pPr algn="l" fontAlgn="ctr"/>
                      <a:r>
                        <a:rPr lang="en-US" sz="1200" b="0" i="0" u="none" strike="noStrike" dirty="0" err="1">
                          <a:solidFill>
                            <a:srgbClr val="000000"/>
                          </a:solidFill>
                          <a:effectLst/>
                          <a:latin typeface="Arial" panose="020B0604020202020204" pitchFamily="34" charset="0"/>
                        </a:rPr>
                        <a:t>Other_Expenses</a:t>
                      </a:r>
                      <a:endParaRPr lang="en-US" sz="1200" b="0" i="0" u="none" strike="noStrike" dirty="0">
                        <a:solidFill>
                          <a:srgbClr val="000000"/>
                        </a:solidFill>
                        <a:effectLst/>
                        <a:latin typeface="Arial" panose="020B0604020202020204" pitchFamily="34" charset="0"/>
                      </a:endParaRP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57,209,262 </a:t>
                      </a:r>
                    </a:p>
                  </a:txBody>
                  <a:tcPr marL="5715" marR="5715" marT="5715"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47,944,226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47,340,424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52148634"/>
                  </a:ext>
                </a:extLst>
              </a:tr>
              <a:tr h="215858">
                <a:tc>
                  <a:txBody>
                    <a:bodyPr/>
                    <a:lstStyle/>
                    <a:p>
                      <a:pPr algn="l" fontAlgn="ctr"/>
                      <a:r>
                        <a:rPr lang="en-US" sz="1200" b="1" i="0" u="none" strike="noStrike" dirty="0">
                          <a:solidFill>
                            <a:srgbClr val="000000"/>
                          </a:solidFill>
                          <a:effectLst/>
                          <a:latin typeface="Arial" panose="020B0604020202020204" pitchFamily="34" charset="0"/>
                        </a:rPr>
                        <a:t>Total Expenditures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$193,802,675</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$180,910,615</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a:t>
                      </a:r>
                      <a:r>
                        <a:rPr lang="en-US" sz="1200" b="0" i="0" u="none" strike="noStrike" dirty="0" smtClean="0">
                          <a:solidFill>
                            <a:srgbClr val="000000"/>
                          </a:solidFill>
                          <a:effectLst/>
                          <a:latin typeface="Arial" panose="020B0604020202020204" pitchFamily="34" charset="0"/>
                        </a:rPr>
                        <a:t>179,165,220</a:t>
                      </a: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16401513"/>
                  </a:ext>
                </a:extLst>
              </a:tr>
              <a:tr h="215858">
                <a:tc>
                  <a:txBody>
                    <a:bodyPr/>
                    <a:lstStyle/>
                    <a:p>
                      <a:pPr algn="l" fontAlgn="ctr"/>
                      <a:endParaRPr lang="en-US" sz="1200" b="1"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80105055"/>
                  </a:ext>
                </a:extLst>
              </a:tr>
              <a:tr h="215858">
                <a:tc>
                  <a:txBody>
                    <a:bodyPr/>
                    <a:lstStyle/>
                    <a:p>
                      <a:pPr algn="l" fontAlgn="ctr"/>
                      <a:r>
                        <a:rPr lang="en-US" sz="1200" b="1" i="0" u="none" strike="noStrike" dirty="0" smtClean="0">
                          <a:solidFill>
                            <a:srgbClr val="000000"/>
                          </a:solidFill>
                          <a:effectLst/>
                          <a:latin typeface="Arial" panose="020B0604020202020204" pitchFamily="34" charset="0"/>
                        </a:rPr>
                        <a:t>Total</a:t>
                      </a:r>
                      <a:r>
                        <a:rPr lang="en-US" sz="1200" b="1" i="0" u="none" strike="noStrike" baseline="0" dirty="0" smtClean="0">
                          <a:solidFill>
                            <a:srgbClr val="000000"/>
                          </a:solidFill>
                          <a:effectLst/>
                          <a:latin typeface="Arial" panose="020B0604020202020204" pitchFamily="34" charset="0"/>
                        </a:rPr>
                        <a:t> Expenditures + Transfers</a:t>
                      </a:r>
                      <a:endParaRPr lang="en-US" sz="1200" b="1"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smtClean="0">
                          <a:solidFill>
                            <a:srgbClr val="000000"/>
                          </a:solidFill>
                          <a:effectLst/>
                          <a:latin typeface="Arial" panose="020B0604020202020204" pitchFamily="34" charset="0"/>
                        </a:rPr>
                        <a:t>$217,915,176</a:t>
                      </a:r>
                      <a:endParaRPr lang="en-US" sz="1200" b="0" i="0" u="none" strike="noStrike" dirty="0">
                        <a:solidFill>
                          <a:srgbClr val="000000"/>
                        </a:solidFill>
                        <a:effectLst/>
                        <a:latin typeface="Arial" panose="020B0604020202020204" pitchFamily="34" charset="0"/>
                      </a:endParaRPr>
                    </a:p>
                  </a:txBody>
                  <a:tcPr marL="5715" marR="5715" marT="5715"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smtClean="0">
                          <a:solidFill>
                            <a:srgbClr val="000000"/>
                          </a:solidFill>
                          <a:effectLst/>
                          <a:latin typeface="Arial" panose="020B0604020202020204" pitchFamily="34" charset="0"/>
                        </a:rPr>
                        <a:t>$198,704,868</a:t>
                      </a: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smtClean="0">
                          <a:solidFill>
                            <a:srgbClr val="000000"/>
                          </a:solidFill>
                          <a:effectLst/>
                          <a:latin typeface="Arial" panose="020B0604020202020204" pitchFamily="34" charset="0"/>
                        </a:rPr>
                        <a:t>$191,032,326</a:t>
                      </a: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2472894"/>
                  </a:ext>
                </a:extLst>
              </a:tr>
            </a:tbl>
          </a:graphicData>
        </a:graphic>
      </p:graphicFrame>
      <p:sp>
        <p:nvSpPr>
          <p:cNvPr id="2" name="Title 1"/>
          <p:cNvSpPr>
            <a:spLocks noGrp="1"/>
          </p:cNvSpPr>
          <p:nvPr>
            <p:ph type="title"/>
          </p:nvPr>
        </p:nvSpPr>
        <p:spPr>
          <a:xfrm>
            <a:off x="628650" y="914281"/>
            <a:ext cx="7886700" cy="994172"/>
          </a:xfrm>
        </p:spPr>
        <p:txBody>
          <a:bodyPr/>
          <a:lstStyle/>
          <a:p>
            <a:r>
              <a:rPr lang="en-US" dirty="0" smtClean="0"/>
              <a:t>All Funds Budget: costs</a:t>
            </a:r>
            <a:endParaRPr lang="en-US" dirty="0"/>
          </a:p>
        </p:txBody>
      </p:sp>
      <p:sp>
        <p:nvSpPr>
          <p:cNvPr id="10" name="TextBox 9"/>
          <p:cNvSpPr txBox="1"/>
          <p:nvPr/>
        </p:nvSpPr>
        <p:spPr>
          <a:xfrm>
            <a:off x="6466127" y="2820121"/>
            <a:ext cx="2824660" cy="507831"/>
          </a:xfrm>
          <a:prstGeom prst="rect">
            <a:avLst/>
          </a:prstGeom>
          <a:noFill/>
        </p:spPr>
        <p:txBody>
          <a:bodyPr wrap="square" rtlCol="0">
            <a:spAutoFit/>
          </a:bodyPr>
          <a:lstStyle/>
          <a:p>
            <a:pPr defTabSz="685800"/>
            <a:r>
              <a:rPr lang="en-US" sz="1350" dirty="0">
                <a:solidFill>
                  <a:srgbClr val="70AD47">
                    <a:lumMod val="50000"/>
                  </a:srgbClr>
                </a:solidFill>
                <a:latin typeface="Calibri" panose="020F0502020204030204"/>
              </a:rPr>
              <a:t>Paying loans on dorms, geothermal, Bertelsmeyer</a:t>
            </a:r>
          </a:p>
        </p:txBody>
      </p:sp>
      <p:sp>
        <p:nvSpPr>
          <p:cNvPr id="12" name="TextBox 11"/>
          <p:cNvSpPr txBox="1"/>
          <p:nvPr/>
        </p:nvSpPr>
        <p:spPr>
          <a:xfrm>
            <a:off x="6376490" y="4222317"/>
            <a:ext cx="2426562" cy="507831"/>
          </a:xfrm>
          <a:prstGeom prst="rect">
            <a:avLst/>
          </a:prstGeom>
          <a:noFill/>
        </p:spPr>
        <p:txBody>
          <a:bodyPr wrap="none" rtlCol="0">
            <a:spAutoFit/>
          </a:bodyPr>
          <a:lstStyle/>
          <a:p>
            <a:pPr defTabSz="685800"/>
            <a:r>
              <a:rPr lang="en-US" sz="1350" dirty="0">
                <a:solidFill>
                  <a:srgbClr val="70AD47">
                    <a:lumMod val="50000"/>
                  </a:srgbClr>
                </a:solidFill>
                <a:latin typeface="Calibri" panose="020F0502020204030204"/>
              </a:rPr>
              <a:t>$2.76 MM cut</a:t>
            </a:r>
          </a:p>
          <a:p>
            <a:pPr defTabSz="685800"/>
            <a:r>
              <a:rPr lang="en-US" sz="1350" dirty="0">
                <a:solidFill>
                  <a:srgbClr val="70AD47">
                    <a:lumMod val="50000"/>
                  </a:srgbClr>
                </a:solidFill>
                <a:latin typeface="Calibri" panose="020F0502020204030204"/>
              </a:rPr>
              <a:t>Benefit cost growth, layoff costs</a:t>
            </a:r>
          </a:p>
        </p:txBody>
      </p:sp>
      <p:sp>
        <p:nvSpPr>
          <p:cNvPr id="21" name="TextBox 20"/>
          <p:cNvSpPr txBox="1"/>
          <p:nvPr/>
        </p:nvSpPr>
        <p:spPr>
          <a:xfrm>
            <a:off x="6368982" y="5532215"/>
            <a:ext cx="1665841" cy="300082"/>
          </a:xfrm>
          <a:prstGeom prst="rect">
            <a:avLst/>
          </a:prstGeom>
          <a:noFill/>
        </p:spPr>
        <p:txBody>
          <a:bodyPr wrap="none" rtlCol="0">
            <a:spAutoFit/>
          </a:bodyPr>
          <a:lstStyle/>
          <a:p>
            <a:pPr defTabSz="685800"/>
            <a:r>
              <a:rPr lang="en-US" sz="1350" dirty="0">
                <a:solidFill>
                  <a:srgbClr val="70AD47">
                    <a:lumMod val="50000"/>
                  </a:srgbClr>
                </a:solidFill>
                <a:latin typeface="Calibri" panose="020F0502020204030204"/>
              </a:rPr>
              <a:t>$0.94 MM ‘withhold’</a:t>
            </a:r>
          </a:p>
        </p:txBody>
      </p:sp>
      <p:cxnSp>
        <p:nvCxnSpPr>
          <p:cNvPr id="9" name="Straight Arrow Connector 8"/>
          <p:cNvCxnSpPr/>
          <p:nvPr/>
        </p:nvCxnSpPr>
        <p:spPr>
          <a:xfrm flipH="1">
            <a:off x="6271838" y="2979449"/>
            <a:ext cx="194290" cy="0"/>
          </a:xfrm>
          <a:prstGeom prst="straightConnector1">
            <a:avLst/>
          </a:prstGeom>
          <a:ln w="28575">
            <a:solidFill>
              <a:schemeClr val="accent6">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extLst/>
          </p:nvPr>
        </p:nvGraphicFramePr>
        <p:xfrm>
          <a:off x="738652" y="1973404"/>
          <a:ext cx="5503546" cy="231369"/>
        </p:xfrm>
        <a:graphic>
          <a:graphicData uri="http://schemas.openxmlformats.org/drawingml/2006/table">
            <a:tbl>
              <a:tblPr/>
              <a:tblGrid>
                <a:gridCol w="1810980">
                  <a:extLst>
                    <a:ext uri="{9D8B030D-6E8A-4147-A177-3AD203B41FA5}">
                      <a16:colId xmlns:a16="http://schemas.microsoft.com/office/drawing/2014/main" val="2820698863"/>
                    </a:ext>
                  </a:extLst>
                </a:gridCol>
                <a:gridCol w="1037872">
                  <a:extLst>
                    <a:ext uri="{9D8B030D-6E8A-4147-A177-3AD203B41FA5}">
                      <a16:colId xmlns:a16="http://schemas.microsoft.com/office/drawing/2014/main" val="1876353370"/>
                    </a:ext>
                  </a:extLst>
                </a:gridCol>
                <a:gridCol w="1315360">
                  <a:extLst>
                    <a:ext uri="{9D8B030D-6E8A-4147-A177-3AD203B41FA5}">
                      <a16:colId xmlns:a16="http://schemas.microsoft.com/office/drawing/2014/main" val="3802654396"/>
                    </a:ext>
                  </a:extLst>
                </a:gridCol>
                <a:gridCol w="1339334">
                  <a:extLst>
                    <a:ext uri="{9D8B030D-6E8A-4147-A177-3AD203B41FA5}">
                      <a16:colId xmlns:a16="http://schemas.microsoft.com/office/drawing/2014/main" val="2181158489"/>
                    </a:ext>
                  </a:extLst>
                </a:gridCol>
              </a:tblGrid>
              <a:tr h="231369">
                <a:tc>
                  <a:txBody>
                    <a:bodyPr/>
                    <a:lstStyle/>
                    <a:p>
                      <a:pPr algn="l" fontAlgn="ctr"/>
                      <a:r>
                        <a:rPr lang="en-US" sz="1200" b="1" i="0" u="none" strike="noStrike" dirty="0">
                          <a:solidFill>
                            <a:srgbClr val="000000"/>
                          </a:solidFill>
                          <a:effectLst/>
                          <a:latin typeface="Arial" panose="020B0604020202020204" pitchFamily="34" charset="0"/>
                        </a:rPr>
                        <a:t>Total Revenues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$215,968,442</a:t>
                      </a:r>
                    </a:p>
                  </a:txBody>
                  <a:tcPr marL="5715" marR="5715" marT="5715"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$195,823,416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$191,979,152</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07692539"/>
                  </a:ext>
                </a:extLst>
              </a:tr>
            </a:tbl>
          </a:graphicData>
        </a:graphic>
      </p:graphicFrame>
    </p:spTree>
    <p:extLst>
      <p:ext uri="{BB962C8B-B14F-4D97-AF65-F5344CB8AC3E}">
        <p14:creationId xmlns:p14="http://schemas.microsoft.com/office/powerpoint/2010/main" val="2340078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663" y="911824"/>
            <a:ext cx="7886700" cy="994172"/>
          </a:xfrm>
        </p:spPr>
        <p:txBody>
          <a:bodyPr/>
          <a:lstStyle/>
          <a:p>
            <a:r>
              <a:rPr lang="en-US" dirty="0" smtClean="0"/>
              <a:t>Tuition discount rate comparison</a:t>
            </a:r>
            <a:endParaRPr lang="en-US" dirty="0"/>
          </a:p>
        </p:txBody>
      </p:sp>
      <p:pic>
        <p:nvPicPr>
          <p:cNvPr id="3" name="Picture 2"/>
          <p:cNvPicPr>
            <a:picLocks noChangeAspect="1"/>
          </p:cNvPicPr>
          <p:nvPr/>
        </p:nvPicPr>
        <p:blipFill>
          <a:blip r:embed="rId2"/>
          <a:stretch>
            <a:fillRect/>
          </a:stretch>
        </p:blipFill>
        <p:spPr>
          <a:xfrm>
            <a:off x="1138026" y="1734793"/>
            <a:ext cx="6601717" cy="4152693"/>
          </a:xfrm>
          <a:prstGeom prst="rect">
            <a:avLst/>
          </a:prstGeom>
        </p:spPr>
      </p:pic>
      <p:sp>
        <p:nvSpPr>
          <p:cNvPr id="4" name="TextBox 3"/>
          <p:cNvSpPr txBox="1"/>
          <p:nvPr/>
        </p:nvSpPr>
        <p:spPr>
          <a:xfrm>
            <a:off x="2790019" y="5424556"/>
            <a:ext cx="3435621" cy="507831"/>
          </a:xfrm>
          <a:prstGeom prst="rect">
            <a:avLst/>
          </a:prstGeom>
          <a:noFill/>
        </p:spPr>
        <p:txBody>
          <a:bodyPr wrap="none" rtlCol="0">
            <a:spAutoFit/>
          </a:bodyPr>
          <a:lstStyle/>
          <a:p>
            <a:pPr defTabSz="685800"/>
            <a:r>
              <a:rPr lang="en-US" sz="1350" dirty="0">
                <a:solidFill>
                  <a:prstClr val="black"/>
                </a:solidFill>
                <a:latin typeface="Calibri" panose="020F0502020204030204"/>
              </a:rPr>
              <a:t>Data:  Budget Book, UM System 2020 Budget</a:t>
            </a:r>
          </a:p>
          <a:p>
            <a:pPr algn="ctr" defTabSz="685800"/>
            <a:r>
              <a:rPr lang="en-US" sz="1350" dirty="0">
                <a:solidFill>
                  <a:prstClr val="black"/>
                </a:solidFill>
                <a:latin typeface="Calibri" panose="020F0502020204030204"/>
              </a:rPr>
              <a:t>Uses different ‘all funds’ than past slides</a:t>
            </a:r>
          </a:p>
        </p:txBody>
      </p:sp>
      <p:sp>
        <p:nvSpPr>
          <p:cNvPr id="7" name="TextBox 6"/>
          <p:cNvSpPr txBox="1"/>
          <p:nvPr/>
        </p:nvSpPr>
        <p:spPr>
          <a:xfrm>
            <a:off x="6355891" y="1712975"/>
            <a:ext cx="2788109" cy="1962076"/>
          </a:xfrm>
          <a:prstGeom prst="rect">
            <a:avLst/>
          </a:prstGeom>
          <a:solidFill>
            <a:schemeClr val="bg1"/>
          </a:solidFill>
        </p:spPr>
        <p:txBody>
          <a:bodyPr wrap="square" rtlCol="0">
            <a:spAutoFit/>
          </a:bodyPr>
          <a:lstStyle/>
          <a:p>
            <a:pPr defTabSz="685800"/>
            <a:r>
              <a:rPr lang="en-US" sz="1350" dirty="0">
                <a:solidFill>
                  <a:prstClr val="black"/>
                </a:solidFill>
                <a:latin typeface="Calibri" panose="020F0502020204030204"/>
              </a:rPr>
              <a:t>Proportionally more students receive</a:t>
            </a:r>
          </a:p>
          <a:p>
            <a:pPr marL="257175" indent="-257175" defTabSz="685800">
              <a:buFontTx/>
              <a:buAutoNum type="alphaLcParenR"/>
            </a:pPr>
            <a:r>
              <a:rPr lang="en-US" sz="1350" dirty="0">
                <a:solidFill>
                  <a:prstClr val="black"/>
                </a:solidFill>
                <a:latin typeface="Calibri" panose="020F0502020204030204"/>
              </a:rPr>
              <a:t>Merit-based scholarships</a:t>
            </a:r>
          </a:p>
          <a:p>
            <a:pPr marL="257175" indent="-257175" defTabSz="685800">
              <a:buFontTx/>
              <a:buAutoNum type="alphaLcParenR"/>
            </a:pPr>
            <a:r>
              <a:rPr lang="en-US" sz="1350" dirty="0">
                <a:solidFill>
                  <a:prstClr val="black"/>
                </a:solidFill>
                <a:latin typeface="Calibri" panose="020F0502020204030204"/>
              </a:rPr>
              <a:t>Need-based scholarships</a:t>
            </a:r>
          </a:p>
          <a:p>
            <a:pPr marL="257175" indent="-257175" defTabSz="685800">
              <a:buFontTx/>
              <a:buAutoNum type="alphaLcParenR"/>
            </a:pPr>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Financial aid strategies: developed by Enrollment Mgt with assistance from consultants, CFO/Provost/Chancellor review and approve. </a:t>
            </a:r>
          </a:p>
          <a:p>
            <a:pPr marL="257175" indent="-257175" defTabSz="685800">
              <a:buFontTx/>
              <a:buAutoNum type="alphaLcParenR"/>
            </a:pP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75910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smtClean="0">
                <a:latin typeface="Orgon Slab" panose="02000503000000020004" pitchFamily="50" charset="0"/>
              </a:rPr>
              <a:t>VI. </a:t>
            </a:r>
            <a:r>
              <a:rPr lang="en-US" sz="3600" dirty="0">
                <a:latin typeface="Orgon Slab" panose="02000503000000020004" pitchFamily="50" charset="0"/>
              </a:rPr>
              <a:t>	Reports of Standing Committees</a:t>
            </a:r>
          </a:p>
          <a:p>
            <a:pPr marL="0" indent="0" defTabSz="685800">
              <a:buNone/>
            </a:pPr>
            <a:r>
              <a:rPr lang="en-US" sz="3600" dirty="0"/>
              <a:t>	</a:t>
            </a:r>
            <a:r>
              <a:rPr lang="en-US" sz="3600" dirty="0" smtClean="0">
                <a:solidFill>
                  <a:srgbClr val="003B49"/>
                </a:solidFill>
              </a:rPr>
              <a:t>B</a:t>
            </a:r>
            <a:r>
              <a:rPr lang="en-US" sz="3600" dirty="0" smtClean="0">
                <a:solidFill>
                  <a:srgbClr val="003B49"/>
                </a:solidFill>
                <a:latin typeface="Orgon Slab" panose="02000503000000020004" pitchFamily="50" charset="0"/>
              </a:rPr>
              <a:t>.</a:t>
            </a: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Curricula</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S. Raper</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2" name="Slide Number Placeholder 1"/>
          <p:cNvSpPr>
            <a:spLocks noGrp="1"/>
          </p:cNvSpPr>
          <p:nvPr>
            <p:ph type="sldNum" sz="quarter" idx="14"/>
          </p:nvPr>
        </p:nvSpPr>
        <p:spPr/>
        <p:txBody>
          <a:bodyPr/>
          <a:lstStyle/>
          <a:p>
            <a:fld id="{7E03178D-84EE-4CB8-A279-6A93DE17BCD8}" type="slidenum">
              <a:rPr lang="en-US" sz="900" smtClean="0"/>
              <a:t>38</a:t>
            </a:fld>
            <a:endParaRPr lang="en-US" sz="900" dirty="0"/>
          </a:p>
        </p:txBody>
      </p:sp>
    </p:spTree>
    <p:extLst>
      <p:ext uri="{BB962C8B-B14F-4D97-AF65-F5344CB8AC3E}">
        <p14:creationId xmlns:p14="http://schemas.microsoft.com/office/powerpoint/2010/main" val="16567603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90699"/>
            <a:ext cx="8534400" cy="5114925"/>
          </a:xfrm>
        </p:spPr>
        <p:txBody>
          <a:bodyPr/>
          <a:lstStyle/>
          <a:p>
            <a:r>
              <a:rPr lang="en-US" dirty="0" smtClean="0"/>
              <a:t>CCC Meetings</a:t>
            </a:r>
          </a:p>
          <a:p>
            <a:pPr lvl="1"/>
            <a:r>
              <a:rPr lang="en-US" dirty="0" smtClean="0"/>
              <a:t>  7 October</a:t>
            </a:r>
          </a:p>
          <a:p>
            <a:pPr lvl="1"/>
            <a:r>
              <a:rPr lang="en-US" dirty="0" smtClean="0"/>
              <a:t>28 October (upcoming)</a:t>
            </a:r>
          </a:p>
          <a:p>
            <a:r>
              <a:rPr lang="en-US" dirty="0" smtClean="0"/>
              <a:t>Total Committee Activity</a:t>
            </a:r>
          </a:p>
          <a:p>
            <a:pPr lvl="1"/>
            <a:r>
              <a:rPr lang="en-US" dirty="0" smtClean="0"/>
              <a:t>10 Program change request (PC forms)</a:t>
            </a:r>
          </a:p>
          <a:p>
            <a:pPr lvl="1"/>
            <a:r>
              <a:rPr lang="en-US" dirty="0" smtClean="0"/>
              <a:t>24 Course change requests (CC forms)</a:t>
            </a:r>
          </a:p>
          <a:p>
            <a:pPr lvl="1"/>
            <a:r>
              <a:rPr lang="en-US" dirty="0" smtClean="0"/>
              <a:t>  2 Experimental course requests (EC forms)</a:t>
            </a:r>
          </a:p>
        </p:txBody>
      </p:sp>
    </p:spTree>
    <p:extLst>
      <p:ext uri="{BB962C8B-B14F-4D97-AF65-F5344CB8AC3E}">
        <p14:creationId xmlns:p14="http://schemas.microsoft.com/office/powerpoint/2010/main" val="902686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8760" y="2467024"/>
            <a:ext cx="8393725" cy="4254451"/>
          </a:xfrm>
        </p:spPr>
        <p:txBody>
          <a:bodyPr/>
          <a:lstStyle/>
          <a:p>
            <a:pPr marL="857250" indent="-857250" defTabSz="857250">
              <a:buAutoNum type="romanUcPeriod" startAt="2"/>
            </a:pPr>
            <a:r>
              <a:rPr lang="en-US" sz="3600" dirty="0" smtClean="0">
                <a:solidFill>
                  <a:srgbClr val="003B49"/>
                </a:solidFill>
                <a:latin typeface="Orgon Slab" panose="02000503000000020004" pitchFamily="50" charset="0"/>
              </a:rPr>
              <a:t>Approval </a:t>
            </a:r>
            <a:r>
              <a:rPr lang="en-US" sz="3600" dirty="0">
                <a:solidFill>
                  <a:srgbClr val="003B49"/>
                </a:solidFill>
                <a:latin typeface="Orgon Slab" panose="02000503000000020004" pitchFamily="50" charset="0"/>
              </a:rPr>
              <a:t>of </a:t>
            </a:r>
            <a:r>
              <a:rPr lang="en-US" sz="3600" dirty="0" smtClean="0">
                <a:solidFill>
                  <a:srgbClr val="003B49"/>
                </a:solidFill>
                <a:latin typeface="Orgon Slab" panose="02000503000000020004" pitchFamily="50" charset="0"/>
              </a:rPr>
              <a:t>Minutes</a:t>
            </a:r>
          </a:p>
          <a:p>
            <a:pPr marL="1490663" indent="-576263" defTabSz="857250">
              <a:buNone/>
              <a:tabLst>
                <a:tab pos="1490663" algn="l"/>
              </a:tabLst>
            </a:pPr>
            <a:r>
              <a:rPr lang="en-US" sz="3600" dirty="0" smtClean="0">
                <a:latin typeface="Orgon Slab" panose="02000503000000020004" pitchFamily="50" charset="0"/>
              </a:rPr>
              <a:t>September 10, 2020</a:t>
            </a:r>
          </a:p>
          <a:p>
            <a:pPr marL="0" indent="0" defTabSz="857250">
              <a:buNone/>
            </a:pPr>
            <a:r>
              <a:rPr lang="en-US" sz="1800" dirty="0" smtClean="0">
                <a:solidFill>
                  <a:schemeClr val="accent4">
                    <a:lumMod val="10000"/>
                  </a:schemeClr>
                </a:solidFill>
              </a:rPr>
              <a:t> </a:t>
            </a:r>
            <a:endParaRPr lang="en-US" sz="1800" dirty="0" smtClean="0">
              <a:latin typeface="Orgon Slab" panose="02000503000000020004" pitchFamily="50" charset="0"/>
            </a:endParaRPr>
          </a:p>
          <a:p>
            <a:pPr marL="0" indent="0" defTabSz="857250">
              <a:buNone/>
            </a:pPr>
            <a:endParaRPr lang="en-US" sz="3600" dirty="0">
              <a:latin typeface="Orgon Slab" panose="02000503000000020004" pitchFamily="50" charset="0"/>
            </a:endParaRPr>
          </a:p>
          <a:p>
            <a:pPr marL="0" indent="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23242" y="1661995"/>
            <a:ext cx="8184662" cy="585208"/>
          </a:xfrm>
        </p:spPr>
        <p:txBody>
          <a:bodyPr>
            <a:noAutofit/>
          </a:bodyPr>
          <a:lstStyle/>
          <a:p>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5" name="Slide Number Placeholder 4"/>
          <p:cNvSpPr>
            <a:spLocks noGrp="1"/>
          </p:cNvSpPr>
          <p:nvPr>
            <p:ph type="sldNum" sz="quarter" idx="14"/>
          </p:nvPr>
        </p:nvSpPr>
        <p:spPr/>
        <p:txBody>
          <a:bodyPr/>
          <a:lstStyle/>
          <a:p>
            <a:fld id="{7E03178D-84EE-4CB8-A279-6A93DE17BCD8}" type="slidenum">
              <a:rPr lang="en-US" smtClean="0"/>
              <a:t>4</a:t>
            </a:fld>
            <a:endParaRPr lang="en-US" dirty="0"/>
          </a:p>
        </p:txBody>
      </p:sp>
    </p:spTree>
    <p:extLst>
      <p:ext uri="{BB962C8B-B14F-4D97-AF65-F5344CB8AC3E}">
        <p14:creationId xmlns:p14="http://schemas.microsoft.com/office/powerpoint/2010/main" val="42132872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17110"/>
            <a:ext cx="8991600" cy="4988660"/>
          </a:xfrm>
        </p:spPr>
        <p:txBody>
          <a:bodyPr/>
          <a:lstStyle/>
          <a:p>
            <a:r>
              <a:rPr lang="en-US" sz="2800" dirty="0" smtClean="0"/>
              <a:t> </a:t>
            </a:r>
            <a:r>
              <a:rPr lang="en-US" sz="2800" dirty="0"/>
              <a:t>Program Changes </a:t>
            </a:r>
            <a:r>
              <a:rPr lang="en-US" sz="2800" dirty="0" smtClean="0"/>
              <a:t>(PC</a:t>
            </a:r>
            <a:r>
              <a:rPr lang="en-US" sz="2800" dirty="0"/>
              <a:t>) Requested</a:t>
            </a:r>
            <a:endParaRPr lang="en-US" sz="1800" dirty="0">
              <a:solidFill>
                <a:schemeClr val="bg1"/>
              </a:solidFill>
            </a:endParaRPr>
          </a:p>
          <a:p>
            <a:pPr marL="457200" lvl="1" indent="-231775">
              <a:spcBef>
                <a:spcPts val="600"/>
              </a:spcBef>
              <a:tabLst>
                <a:tab pos="1943100" algn="l"/>
              </a:tabLst>
            </a:pPr>
            <a:r>
              <a:rPr lang="en-US" sz="2400" dirty="0"/>
              <a:t>File: 255.16	BUSAPPS-MI : Business Applications and Software Development Minor</a:t>
            </a:r>
          </a:p>
          <a:p>
            <a:pPr marL="457200" lvl="1" indent="-231775">
              <a:spcBef>
                <a:spcPts val="600"/>
              </a:spcBef>
              <a:tabLst>
                <a:tab pos="1943100" algn="l"/>
              </a:tabLst>
            </a:pPr>
            <a:r>
              <a:rPr lang="en-US" sz="2400" dirty="0"/>
              <a:t>File: 58.19	FINANCE-MI : Finance Minor</a:t>
            </a:r>
          </a:p>
          <a:p>
            <a:pPr marL="457200" lvl="1" indent="-231775">
              <a:spcBef>
                <a:spcPts val="600"/>
              </a:spcBef>
              <a:tabLst>
                <a:tab pos="1943100" algn="l"/>
              </a:tabLst>
            </a:pPr>
            <a:r>
              <a:rPr lang="en-US" sz="2400" dirty="0"/>
              <a:t>File: 81.9	MARKET-MI : Marketing Minor</a:t>
            </a:r>
          </a:p>
          <a:p>
            <a:pPr marL="457200" lvl="1" indent="-231775">
              <a:spcBef>
                <a:spcPts val="600"/>
              </a:spcBef>
              <a:tabLst>
                <a:tab pos="1943100" algn="l"/>
              </a:tabLst>
            </a:pPr>
            <a:r>
              <a:rPr lang="en-US" sz="2400" dirty="0"/>
              <a:t>File: 363	PROPOSED : Human Factors Psychology</a:t>
            </a:r>
          </a:p>
          <a:p>
            <a:pPr marL="457200" lvl="1" indent="-231775">
              <a:spcBef>
                <a:spcPts val="600"/>
              </a:spcBef>
              <a:tabLst>
                <a:tab pos="1943100" algn="l"/>
              </a:tabLst>
            </a:pPr>
            <a:r>
              <a:rPr lang="en-US" sz="2400" dirty="0"/>
              <a:t>File: 329.2	FIN ENG-CT : Financial Engineering CT</a:t>
            </a:r>
          </a:p>
          <a:p>
            <a:pPr marL="457200" lvl="1" indent="-231775">
              <a:spcBef>
                <a:spcPts val="600"/>
              </a:spcBef>
              <a:tabLst>
                <a:tab pos="1943100" algn="l"/>
              </a:tabLst>
            </a:pPr>
            <a:r>
              <a:rPr lang="en-US" sz="2400" dirty="0"/>
              <a:t>File: 360	PROPOSED : Mine Reclamation CT</a:t>
            </a:r>
          </a:p>
          <a:p>
            <a:pPr marL="457200" lvl="1" indent="-231775">
              <a:spcBef>
                <a:spcPts val="600"/>
              </a:spcBef>
              <a:tabLst>
                <a:tab pos="1943100" algn="l"/>
              </a:tabLst>
            </a:pPr>
            <a:r>
              <a:rPr lang="en-US" sz="2400" dirty="0"/>
              <a:t>File: 361	PROPOSED : Mining Project Evaluation CT</a:t>
            </a:r>
          </a:p>
          <a:p>
            <a:pPr marL="457200" lvl="1" indent="-231775">
              <a:spcBef>
                <a:spcPts val="600"/>
              </a:spcBef>
              <a:tabLst>
                <a:tab pos="1943100" algn="l"/>
              </a:tabLst>
            </a:pPr>
            <a:endParaRPr lang="en-US" sz="2400" dirty="0"/>
          </a:p>
          <a:p>
            <a:pPr marL="457200" lvl="1" indent="-231775">
              <a:spcBef>
                <a:spcPts val="600"/>
              </a:spcBef>
              <a:tabLst>
                <a:tab pos="1943100" algn="l"/>
              </a:tabLst>
            </a:pPr>
            <a:endParaRPr lang="en-US" sz="2400" dirty="0"/>
          </a:p>
          <a:p>
            <a:pPr marL="225425" lvl="1" indent="0">
              <a:buNone/>
              <a:tabLst>
                <a:tab pos="1943100" algn="l"/>
              </a:tabLst>
            </a:pPr>
            <a:endParaRPr lang="en-US" sz="2400" dirty="0"/>
          </a:p>
        </p:txBody>
      </p:sp>
    </p:spTree>
    <p:extLst>
      <p:ext uri="{BB962C8B-B14F-4D97-AF65-F5344CB8AC3E}">
        <p14:creationId xmlns:p14="http://schemas.microsoft.com/office/powerpoint/2010/main" val="200551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17110"/>
            <a:ext cx="8991600" cy="4988660"/>
          </a:xfrm>
        </p:spPr>
        <p:txBody>
          <a:bodyPr/>
          <a:lstStyle/>
          <a:p>
            <a:r>
              <a:rPr lang="en-US" sz="2800" dirty="0" smtClean="0"/>
              <a:t>Degree </a:t>
            </a:r>
            <a:r>
              <a:rPr lang="en-US" sz="2800" dirty="0"/>
              <a:t>Program Changes (DC) Requested</a:t>
            </a:r>
            <a:endParaRPr lang="en-US" sz="1800" dirty="0">
              <a:solidFill>
                <a:schemeClr val="bg1"/>
              </a:solidFill>
            </a:endParaRPr>
          </a:p>
          <a:p>
            <a:pPr marL="457200" lvl="1" indent="-231775">
              <a:spcBef>
                <a:spcPts val="600"/>
              </a:spcBef>
              <a:tabLst>
                <a:tab pos="1943100" algn="l"/>
              </a:tabLst>
            </a:pPr>
            <a:r>
              <a:rPr lang="en-US" sz="2400" dirty="0"/>
              <a:t>File: 362	PROPOSED : Sustainability in Mining CT</a:t>
            </a:r>
          </a:p>
          <a:p>
            <a:pPr marL="457200" lvl="1" indent="-231775">
              <a:spcBef>
                <a:spcPts val="600"/>
              </a:spcBef>
              <a:tabLst>
                <a:tab pos="1943100" algn="l"/>
              </a:tabLst>
            </a:pPr>
            <a:r>
              <a:rPr lang="en-US" sz="2400" dirty="0"/>
              <a:t>File: 366	PROPOSED : UCT - Logic and the Philosophical Foundations of STEM</a:t>
            </a:r>
          </a:p>
          <a:p>
            <a:pPr marL="457200" lvl="1" indent="-231775">
              <a:spcBef>
                <a:spcPts val="600"/>
              </a:spcBef>
              <a:tabLst>
                <a:tab pos="1943100" algn="l"/>
              </a:tabLst>
            </a:pPr>
            <a:r>
              <a:rPr lang="en-US" sz="2400" dirty="0"/>
              <a:t>File: 367	PROPOSED : UCT - PROFESSIONAL ETHICS AND MORAL REASONING</a:t>
            </a:r>
          </a:p>
          <a:p>
            <a:pPr marL="457200" lvl="1" indent="-231775">
              <a:spcBef>
                <a:spcPts val="600"/>
              </a:spcBef>
              <a:tabLst>
                <a:tab pos="1943100" algn="l"/>
              </a:tabLst>
            </a:pPr>
            <a:endParaRPr lang="en-US" sz="2400" dirty="0"/>
          </a:p>
          <a:p>
            <a:pPr marL="457200" lvl="1" indent="-231775">
              <a:spcBef>
                <a:spcPts val="600"/>
              </a:spcBef>
              <a:tabLst>
                <a:tab pos="1943100" algn="l"/>
              </a:tabLst>
            </a:pPr>
            <a:endParaRPr lang="en-US" sz="2400" dirty="0"/>
          </a:p>
          <a:p>
            <a:pPr marL="457200" lvl="1" indent="-231775">
              <a:spcBef>
                <a:spcPts val="600"/>
              </a:spcBef>
              <a:tabLst>
                <a:tab pos="1943100" algn="l"/>
              </a:tabLst>
            </a:pPr>
            <a:endParaRPr lang="en-US" sz="2400" dirty="0"/>
          </a:p>
          <a:p>
            <a:pPr marL="225425" lvl="1" indent="0">
              <a:buNone/>
              <a:tabLst>
                <a:tab pos="1943100" algn="l"/>
              </a:tabLst>
            </a:pPr>
            <a:endParaRPr lang="en-US" sz="2400" dirty="0"/>
          </a:p>
        </p:txBody>
      </p:sp>
    </p:spTree>
    <p:extLst>
      <p:ext uri="{BB962C8B-B14F-4D97-AF65-F5344CB8AC3E}">
        <p14:creationId xmlns:p14="http://schemas.microsoft.com/office/powerpoint/2010/main" val="3817888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45" y="1616926"/>
            <a:ext cx="9275382" cy="4783873"/>
          </a:xfrm>
        </p:spPr>
        <p:txBody>
          <a:bodyPr/>
          <a:lstStyle/>
          <a:p>
            <a:pPr>
              <a:tabLst>
                <a:tab pos="2292350" algn="l"/>
              </a:tabLst>
            </a:pPr>
            <a:r>
              <a:rPr lang="en-US" sz="2800" dirty="0"/>
              <a:t>Course Changes </a:t>
            </a:r>
            <a:r>
              <a:rPr lang="en-US" sz="2800" dirty="0" smtClean="0"/>
              <a:t>(CC) Requested</a:t>
            </a:r>
          </a:p>
          <a:p>
            <a:pPr marL="463550" lvl="1" indent="-231775">
              <a:tabLst>
                <a:tab pos="1941513" algn="l"/>
              </a:tabLst>
            </a:pPr>
            <a:r>
              <a:rPr lang="en-US" sz="2400" dirty="0"/>
              <a:t>File: 2470.1	ECON 4440 : Environmental And Natural Resource Economics</a:t>
            </a:r>
          </a:p>
          <a:p>
            <a:pPr marL="463550" lvl="1" indent="-231775">
              <a:tabLst>
                <a:tab pos="1941513" algn="l"/>
              </a:tabLst>
            </a:pPr>
            <a:r>
              <a:rPr lang="en-US" sz="2400" dirty="0"/>
              <a:t>File: 1747.4	ECON 4540 : Energy Economics</a:t>
            </a:r>
          </a:p>
          <a:p>
            <a:pPr marL="463550" lvl="1" indent="-231775">
              <a:tabLst>
                <a:tab pos="1941513" algn="l"/>
              </a:tabLst>
            </a:pPr>
            <a:r>
              <a:rPr lang="en-US" sz="2400" dirty="0"/>
              <a:t>File: 2086.4	EDUC 1104 : Teacher Field Experience I</a:t>
            </a:r>
          </a:p>
          <a:p>
            <a:pPr marL="463550" lvl="1" indent="-231775">
              <a:tabLst>
                <a:tab pos="1941513" algn="l"/>
              </a:tabLst>
            </a:pPr>
            <a:r>
              <a:rPr lang="en-US" sz="2400" dirty="0"/>
              <a:t>File: 1111.3	EDUC 2002 : Problems Of Teaching Social Studies</a:t>
            </a:r>
          </a:p>
          <a:p>
            <a:pPr marL="463550" lvl="1" indent="-231775">
              <a:tabLst>
                <a:tab pos="1941513" algn="l"/>
              </a:tabLst>
            </a:pPr>
            <a:r>
              <a:rPr lang="en-US" sz="2400" dirty="0"/>
              <a:t>File: 404.3	EDUC 2205 : Problems Of Teaching Science/Chemistry</a:t>
            </a:r>
          </a:p>
          <a:p>
            <a:pPr marL="463550" lvl="1" indent="-231775">
              <a:tabLst>
                <a:tab pos="1941513" algn="l"/>
              </a:tabLst>
            </a:pPr>
            <a:r>
              <a:rPr lang="en-US" sz="2400" dirty="0"/>
              <a:t>File: 1069.3	EDUC 2206 : Problems Of Teaching Science/Physics</a:t>
            </a:r>
          </a:p>
          <a:p>
            <a:pPr marL="463550" lvl="1" indent="-231775">
              <a:tabLst>
                <a:tab pos="1941513" algn="l"/>
              </a:tabLst>
            </a:pPr>
            <a:r>
              <a:rPr lang="en-US" sz="2400" dirty="0"/>
              <a:t>File: 513.3	EDUC 2207 : Problems Of Teaching English</a:t>
            </a:r>
          </a:p>
          <a:p>
            <a:pPr marL="463550" lvl="1" indent="-231775">
              <a:tabLst>
                <a:tab pos="1941513" algn="l"/>
              </a:tabLst>
            </a:pPr>
            <a:r>
              <a:rPr lang="en-US" sz="2400" dirty="0"/>
              <a:t>File: 1550.3	EDUC 2219 : Art For Elementary Teachers</a:t>
            </a:r>
          </a:p>
          <a:p>
            <a:pPr marL="463550" lvl="1" indent="-231775">
              <a:tabLst>
                <a:tab pos="1941513" algn="l"/>
              </a:tabLst>
            </a:pPr>
            <a:r>
              <a:rPr lang="en-US" sz="2400" dirty="0"/>
              <a:t>File: 2503.3	EDUC 2231 : Methods In Physical Education 5-9</a:t>
            </a:r>
          </a:p>
          <a:p>
            <a:pPr marL="463550" lvl="1" indent="-231775">
              <a:tabLst>
                <a:tab pos="1941513" algn="l"/>
              </a:tabLst>
            </a:pPr>
            <a:endParaRPr lang="en-US" sz="2400" dirty="0"/>
          </a:p>
          <a:p>
            <a:pPr marL="463550" lvl="1" indent="-231775">
              <a:tabLst>
                <a:tab pos="1941513" algn="l"/>
              </a:tabLst>
            </a:pPr>
            <a:endParaRPr lang="en-US" sz="2400" dirty="0"/>
          </a:p>
          <a:p>
            <a:pPr marL="463550" lvl="1" indent="-231775">
              <a:tabLst>
                <a:tab pos="1941513" algn="l"/>
              </a:tabLst>
            </a:pPr>
            <a:endParaRPr lang="en-US" sz="2400" dirty="0"/>
          </a:p>
          <a:p>
            <a:pPr marL="463550" lvl="1" indent="-231775">
              <a:tabLst>
                <a:tab pos="1941513" algn="l"/>
              </a:tabLst>
            </a:pPr>
            <a:endParaRPr lang="en-US" sz="2400" dirty="0"/>
          </a:p>
          <a:p>
            <a:pPr marL="463550" lvl="1" indent="-231775">
              <a:tabLst>
                <a:tab pos="1941513" algn="l"/>
              </a:tabLst>
            </a:pPr>
            <a:endParaRPr lang="en-US" sz="2400" dirty="0"/>
          </a:p>
        </p:txBody>
      </p:sp>
    </p:spTree>
    <p:extLst>
      <p:ext uri="{BB962C8B-B14F-4D97-AF65-F5344CB8AC3E}">
        <p14:creationId xmlns:p14="http://schemas.microsoft.com/office/powerpoint/2010/main" val="36902344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45" y="1616926"/>
            <a:ext cx="9275382" cy="4783873"/>
          </a:xfrm>
        </p:spPr>
        <p:txBody>
          <a:bodyPr/>
          <a:lstStyle/>
          <a:p>
            <a:pPr>
              <a:tabLst>
                <a:tab pos="2292350" algn="l"/>
              </a:tabLst>
            </a:pPr>
            <a:r>
              <a:rPr lang="en-US" sz="2800" dirty="0"/>
              <a:t>Course Changes </a:t>
            </a:r>
            <a:r>
              <a:rPr lang="en-US" sz="2800" dirty="0" smtClean="0"/>
              <a:t>(CC) Requested</a:t>
            </a:r>
          </a:p>
          <a:p>
            <a:pPr marL="463550" lvl="1" indent="-231775">
              <a:tabLst>
                <a:tab pos="1941513" algn="l"/>
              </a:tabLst>
            </a:pPr>
            <a:r>
              <a:rPr lang="en-US" sz="2400" dirty="0"/>
              <a:t>File: 177.3	EDUC 3320 : Professional Development</a:t>
            </a:r>
          </a:p>
          <a:p>
            <a:pPr marL="463550" lvl="1" indent="-231775">
              <a:tabLst>
                <a:tab pos="1941513" algn="l"/>
              </a:tabLst>
            </a:pPr>
            <a:r>
              <a:rPr lang="en-US" sz="2400" dirty="0"/>
              <a:t>File: 1168.1	GEOLOGY 6551 : Global Tectonics and </a:t>
            </a:r>
            <a:r>
              <a:rPr lang="en-US" sz="2400" dirty="0" err="1"/>
              <a:t>Metallogeny</a:t>
            </a:r>
            <a:endParaRPr lang="en-US" sz="2400" dirty="0"/>
          </a:p>
          <a:p>
            <a:pPr marL="463550" lvl="1" indent="-231775">
              <a:tabLst>
                <a:tab pos="1941513" algn="l"/>
              </a:tabLst>
            </a:pPr>
            <a:r>
              <a:rPr lang="en-US" sz="2400" dirty="0"/>
              <a:t>File: 1565.10	IS&amp;T 1552 : Implementing Information Systems: Data Perspective</a:t>
            </a:r>
          </a:p>
          <a:p>
            <a:pPr marL="463550" lvl="1" indent="-231775">
              <a:tabLst>
                <a:tab pos="1941513" algn="l"/>
              </a:tabLst>
            </a:pPr>
            <a:r>
              <a:rPr lang="en-US" sz="2400" dirty="0"/>
              <a:t>File: 2391.9	IS&amp;T 5335 : Fundamentals of Mobile Technology for Business</a:t>
            </a:r>
          </a:p>
          <a:p>
            <a:pPr marL="463550" lvl="1" indent="-231775">
              <a:tabLst>
                <a:tab pos="1941513" algn="l"/>
              </a:tabLst>
            </a:pPr>
            <a:r>
              <a:rPr lang="en-US" sz="2400" dirty="0"/>
              <a:t>File: 1034.1	IS&amp;T 5445 : Database Marketing	</a:t>
            </a:r>
          </a:p>
          <a:p>
            <a:pPr marL="463550" lvl="1" indent="-231775">
              <a:tabLst>
                <a:tab pos="1941513" algn="l"/>
              </a:tabLst>
            </a:pPr>
            <a:r>
              <a:rPr lang="en-US" sz="2400" dirty="0"/>
              <a:t>File: 4157.9	IS&amp;T 5450 : Introduction to Information Visualization</a:t>
            </a:r>
          </a:p>
          <a:p>
            <a:pPr marL="463550" lvl="1" indent="-231775">
              <a:tabLst>
                <a:tab pos="1941513" algn="l"/>
              </a:tabLst>
            </a:pPr>
            <a:r>
              <a:rPr lang="en-US" sz="2400" dirty="0"/>
              <a:t>File: 4157.9	IS&amp;T 5780 : Human and Organizational Factors in Cybersecurity</a:t>
            </a:r>
          </a:p>
          <a:p>
            <a:pPr marL="463550" lvl="1" indent="-231775">
              <a:tabLst>
                <a:tab pos="1941513" algn="l"/>
              </a:tabLst>
            </a:pPr>
            <a:endParaRPr lang="en-US" sz="2400" dirty="0"/>
          </a:p>
          <a:p>
            <a:pPr marL="463550" lvl="1" indent="-231775">
              <a:tabLst>
                <a:tab pos="1941513" algn="l"/>
              </a:tabLst>
            </a:pPr>
            <a:endParaRPr lang="en-US" sz="2400" dirty="0"/>
          </a:p>
          <a:p>
            <a:pPr marL="463550" lvl="1" indent="-231775">
              <a:tabLst>
                <a:tab pos="1941513" algn="l"/>
              </a:tabLst>
            </a:pPr>
            <a:endParaRPr lang="en-US" sz="2400" dirty="0"/>
          </a:p>
          <a:p>
            <a:pPr marL="463550" lvl="1" indent="-231775">
              <a:tabLst>
                <a:tab pos="1941513" algn="l"/>
              </a:tabLst>
            </a:pPr>
            <a:endParaRPr lang="en-US" sz="2400" dirty="0"/>
          </a:p>
        </p:txBody>
      </p:sp>
    </p:spTree>
    <p:extLst>
      <p:ext uri="{BB962C8B-B14F-4D97-AF65-F5344CB8AC3E}">
        <p14:creationId xmlns:p14="http://schemas.microsoft.com/office/powerpoint/2010/main" val="35449498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45" y="1616926"/>
            <a:ext cx="9275382" cy="4783873"/>
          </a:xfrm>
        </p:spPr>
        <p:txBody>
          <a:bodyPr/>
          <a:lstStyle/>
          <a:p>
            <a:pPr>
              <a:tabLst>
                <a:tab pos="2292350" algn="l"/>
              </a:tabLst>
            </a:pPr>
            <a:r>
              <a:rPr lang="en-US" sz="2800" dirty="0"/>
              <a:t>Course Changes </a:t>
            </a:r>
            <a:r>
              <a:rPr lang="en-US" sz="2800" dirty="0" smtClean="0"/>
              <a:t>(CC) Requested</a:t>
            </a:r>
          </a:p>
          <a:p>
            <a:pPr marL="463550" lvl="1" indent="-231775">
              <a:tabLst>
                <a:tab pos="1941513" algn="l"/>
              </a:tabLst>
            </a:pPr>
            <a:r>
              <a:rPr lang="en-US" sz="2400" dirty="0"/>
              <a:t>File: 2560.8	IS&amp;T 5885 : Human-Computer Interaction and User Experience</a:t>
            </a:r>
          </a:p>
          <a:p>
            <a:pPr marL="463550" lvl="1" indent="-231775">
              <a:tabLst>
                <a:tab pos="1941513" algn="l"/>
              </a:tabLst>
            </a:pPr>
            <a:r>
              <a:rPr lang="en-US" sz="2400" dirty="0"/>
              <a:t>File: 75.5	IS&amp;T 6336 : Internet Computing and the Internet of Things</a:t>
            </a:r>
          </a:p>
          <a:p>
            <a:pPr marL="463550" lvl="1" indent="-231775">
              <a:tabLst>
                <a:tab pos="1941513" algn="l"/>
              </a:tabLst>
            </a:pPr>
            <a:r>
              <a:rPr lang="en-US" sz="2400" dirty="0"/>
              <a:t>File: 4732	IS&amp;T 6723 : Artificial Intelligence, Robotics, and Digital Transformation</a:t>
            </a:r>
          </a:p>
          <a:p>
            <a:pPr marL="463550" lvl="1" indent="-231775">
              <a:tabLst>
                <a:tab pos="1941513" algn="l"/>
              </a:tabLst>
            </a:pPr>
            <a:r>
              <a:rPr lang="en-US" sz="2400" dirty="0"/>
              <a:t>File: 4731	MKT 5410 : Big Data Consumer Analytics</a:t>
            </a:r>
          </a:p>
          <a:p>
            <a:pPr marL="463550" lvl="1" indent="-231775">
              <a:tabLst>
                <a:tab pos="1941513" algn="l"/>
              </a:tabLst>
            </a:pPr>
            <a:r>
              <a:rPr lang="en-US" sz="2400" dirty="0"/>
              <a:t>File: 4729	PHILOS 4665 : Creating Future Cities</a:t>
            </a:r>
          </a:p>
          <a:p>
            <a:pPr marL="463550" lvl="1" indent="-231775">
              <a:tabLst>
                <a:tab pos="1941513" algn="l"/>
              </a:tabLst>
            </a:pPr>
            <a:r>
              <a:rPr lang="en-US" sz="2400" dirty="0"/>
              <a:t>File: 4728	PHILOS 4666 : Technology, Ethics, and Philosophy</a:t>
            </a:r>
          </a:p>
          <a:p>
            <a:pPr marL="463550" lvl="1" indent="-231775">
              <a:tabLst>
                <a:tab pos="1941513" algn="l"/>
              </a:tabLst>
            </a:pPr>
            <a:r>
              <a:rPr lang="en-US" sz="2400" dirty="0"/>
              <a:t>File: 4725	PSYCH 3340 : Assessment of Student Learning</a:t>
            </a:r>
          </a:p>
          <a:p>
            <a:pPr marL="463550" lvl="1" indent="-231775">
              <a:tabLst>
                <a:tab pos="1941513" algn="l"/>
              </a:tabLst>
            </a:pPr>
            <a:r>
              <a:rPr lang="en-US" sz="2400" dirty="0"/>
              <a:t>File: 412.1	STAT 6545 : Multivariate Statistical Methods</a:t>
            </a:r>
          </a:p>
        </p:txBody>
      </p:sp>
    </p:spTree>
    <p:extLst>
      <p:ext uri="{BB962C8B-B14F-4D97-AF65-F5344CB8AC3E}">
        <p14:creationId xmlns:p14="http://schemas.microsoft.com/office/powerpoint/2010/main" val="25627825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72322"/>
            <a:ext cx="8534400" cy="4828478"/>
          </a:xfrm>
        </p:spPr>
        <p:txBody>
          <a:bodyPr/>
          <a:lstStyle/>
          <a:p>
            <a:r>
              <a:rPr lang="en-US" dirty="0" smtClean="0"/>
              <a:t>Curriculum </a:t>
            </a:r>
            <a:r>
              <a:rPr lang="en-US" dirty="0"/>
              <a:t>committee moves for FS to approve the </a:t>
            </a:r>
            <a:r>
              <a:rPr lang="en-US" dirty="0" smtClean="0"/>
              <a:t>PC </a:t>
            </a:r>
            <a:r>
              <a:rPr lang="en-US" dirty="0"/>
              <a:t>and CC form actions</a:t>
            </a:r>
          </a:p>
          <a:p>
            <a:r>
              <a:rPr lang="en-US" dirty="0"/>
              <a:t>Discussion: Questions or comments?</a:t>
            </a:r>
          </a:p>
          <a:p>
            <a:pPr>
              <a:tabLst>
                <a:tab pos="2292350" algn="l"/>
              </a:tabLst>
            </a:pPr>
            <a:endParaRPr lang="en-US" dirty="0"/>
          </a:p>
        </p:txBody>
      </p:sp>
    </p:spTree>
    <p:extLst>
      <p:ext uri="{BB962C8B-B14F-4D97-AF65-F5344CB8AC3E}">
        <p14:creationId xmlns:p14="http://schemas.microsoft.com/office/powerpoint/2010/main" val="471192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3" y="1616926"/>
            <a:ext cx="9271921" cy="4783873"/>
          </a:xfrm>
        </p:spPr>
        <p:txBody>
          <a:bodyPr/>
          <a:lstStyle/>
          <a:p>
            <a:pPr marL="0" indent="0" algn="ctr">
              <a:buNone/>
              <a:tabLst>
                <a:tab pos="2292350" algn="l"/>
              </a:tabLst>
            </a:pPr>
            <a:r>
              <a:rPr lang="en-US" sz="2800" dirty="0" smtClean="0"/>
              <a:t>For Informational Purposes; No Senate Approval Required</a:t>
            </a:r>
          </a:p>
          <a:p>
            <a:pPr>
              <a:tabLst>
                <a:tab pos="2292350" algn="l"/>
              </a:tabLst>
            </a:pPr>
            <a:r>
              <a:rPr lang="en-US" sz="2800" dirty="0" smtClean="0"/>
              <a:t>Experimental Course (EC) Requests</a:t>
            </a:r>
          </a:p>
          <a:p>
            <a:pPr marL="463550" lvl="1" indent="-231775">
              <a:tabLst>
                <a:tab pos="1658938" algn="l"/>
              </a:tabLst>
            </a:pPr>
            <a:r>
              <a:rPr lang="en-US" sz="2400" dirty="0"/>
              <a:t>File: 4735	ENGLISH 3001.008 : Pandemic Literature</a:t>
            </a:r>
          </a:p>
          <a:p>
            <a:pPr marL="463550" lvl="1" indent="-231775">
              <a:tabLst>
                <a:tab pos="1658938" algn="l"/>
              </a:tabLst>
            </a:pPr>
            <a:r>
              <a:rPr lang="en-US" sz="2400" dirty="0"/>
              <a:t>File: 4730	PHYSICS 4001.001 : Cosmology and Galaxies</a:t>
            </a:r>
          </a:p>
          <a:p>
            <a:pPr marL="463550" lvl="1" indent="-231775">
              <a:tabLst>
                <a:tab pos="1658938" algn="l"/>
              </a:tabLst>
            </a:pPr>
            <a:endParaRPr lang="en-US" sz="2400" dirty="0"/>
          </a:p>
          <a:p>
            <a:pPr marL="463550" lvl="1" indent="-231775">
              <a:tabLst>
                <a:tab pos="1658938" algn="l"/>
              </a:tabLst>
            </a:pPr>
            <a:endParaRPr lang="en-US" sz="2400" dirty="0"/>
          </a:p>
          <a:p>
            <a:pPr marL="463550" lvl="1" indent="-231775">
              <a:tabLst>
                <a:tab pos="1658938" algn="l"/>
              </a:tabLst>
            </a:pPr>
            <a:endParaRPr lang="en-US" sz="2000" dirty="0"/>
          </a:p>
          <a:p>
            <a:pPr marL="463550" lvl="1" indent="-231775">
              <a:tabLst>
                <a:tab pos="1658938" algn="l"/>
              </a:tabLst>
            </a:pPr>
            <a:endParaRPr lang="en-US" sz="2400" dirty="0"/>
          </a:p>
        </p:txBody>
      </p:sp>
    </p:spTree>
    <p:extLst>
      <p:ext uri="{BB962C8B-B14F-4D97-AF65-F5344CB8AC3E}">
        <p14:creationId xmlns:p14="http://schemas.microsoft.com/office/powerpoint/2010/main" val="1035316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650630" y="2704420"/>
            <a:ext cx="7904381" cy="3958333"/>
          </a:xfrm>
        </p:spPr>
        <p:txBody>
          <a:bodyPr/>
          <a:lstStyle/>
          <a:p>
            <a:pPr marL="0" indent="0" defTabSz="685800">
              <a:buNone/>
            </a:pPr>
            <a:r>
              <a:rPr lang="en-US" sz="3200" dirty="0" smtClean="0">
                <a:latin typeface="Orgon Slab" panose="02000503000000020004" pitchFamily="50" charset="0"/>
              </a:rPr>
              <a:t>VI. </a:t>
            </a:r>
            <a:r>
              <a:rPr lang="en-US" sz="3200" dirty="0">
                <a:latin typeface="Orgon Slab" panose="02000503000000020004" pitchFamily="50" charset="0"/>
              </a:rPr>
              <a:t>	Reports of Standing Committees</a:t>
            </a:r>
          </a:p>
          <a:p>
            <a:pPr marL="1371600" indent="-630238" defTabSz="685800">
              <a:buAutoNum type="alphaUcPeriod" startAt="3"/>
            </a:pPr>
            <a:r>
              <a:rPr lang="en-US" sz="3200" dirty="0" smtClean="0">
                <a:solidFill>
                  <a:srgbClr val="003B49"/>
                </a:solidFill>
                <a:latin typeface="Orgon Slab" panose="02000503000000020004" pitchFamily="50" charset="0"/>
              </a:rPr>
              <a:t>Library and Learning Resources</a:t>
            </a:r>
            <a:br>
              <a:rPr lang="en-US" sz="3200" dirty="0" smtClean="0">
                <a:solidFill>
                  <a:srgbClr val="003B49"/>
                </a:solidFill>
                <a:latin typeface="Orgon Slab" panose="02000503000000020004" pitchFamily="50" charset="0"/>
              </a:rPr>
            </a:br>
            <a:r>
              <a:rPr lang="en-US" sz="3200" dirty="0" smtClean="0">
                <a:solidFill>
                  <a:srgbClr val="003B49"/>
                </a:solidFill>
                <a:latin typeface="Orgon Slab" panose="02000503000000020004" pitchFamily="50" charset="0"/>
              </a:rPr>
              <a:t>M. Bruening	</a:t>
            </a:r>
          </a:p>
          <a:p>
            <a:pPr marL="0" indent="0" defTabSz="685800">
              <a:buNone/>
            </a:pPr>
            <a:r>
              <a:rPr lang="en-US" sz="3200" dirty="0"/>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2" name="Slide Number Placeholder 1"/>
          <p:cNvSpPr>
            <a:spLocks noGrp="1"/>
          </p:cNvSpPr>
          <p:nvPr>
            <p:ph type="sldNum" sz="quarter" idx="14"/>
          </p:nvPr>
        </p:nvSpPr>
        <p:spPr/>
        <p:txBody>
          <a:bodyPr/>
          <a:lstStyle/>
          <a:p>
            <a:fld id="{7E03178D-84EE-4CB8-A279-6A93DE17BCD8}" type="slidenum">
              <a:rPr lang="en-US" sz="900"/>
              <a:pPr/>
              <a:t>47</a:t>
            </a:fld>
            <a:endParaRPr lang="en-US" sz="900" dirty="0"/>
          </a:p>
        </p:txBody>
      </p:sp>
    </p:spTree>
    <p:extLst>
      <p:ext uri="{BB962C8B-B14F-4D97-AF65-F5344CB8AC3E}">
        <p14:creationId xmlns:p14="http://schemas.microsoft.com/office/powerpoint/2010/main" val="42141818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p:txBody>
          <a:bodyPr>
            <a:normAutofit/>
          </a:bodyPr>
          <a:lstStyle/>
          <a:p>
            <a:r>
              <a:rPr lang="en-US" dirty="0"/>
              <a:t>2021 </a:t>
            </a:r>
          </a:p>
          <a:p>
            <a:r>
              <a:rPr lang="en-US" dirty="0" smtClean="0"/>
              <a:t>Library Materials Portfolio Review</a:t>
            </a:r>
            <a:endParaRPr lang="en-US" dirty="0"/>
          </a:p>
        </p:txBody>
      </p:sp>
    </p:spTree>
    <p:extLst>
      <p:ext uri="{BB962C8B-B14F-4D97-AF65-F5344CB8AC3E}">
        <p14:creationId xmlns:p14="http://schemas.microsoft.com/office/powerpoint/2010/main" val="2336863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marL="457200" indent="-457200">
              <a:buFont typeface="+mj-lt"/>
              <a:buAutoNum type="arabicPeriod"/>
            </a:pPr>
            <a:r>
              <a:rPr lang="en-US" dirty="0" smtClean="0"/>
              <a:t>FY 21 library collections budget (GRA): 18% reduction</a:t>
            </a:r>
          </a:p>
          <a:p>
            <a:pPr marL="457200" indent="-457200">
              <a:buFont typeface="+mj-lt"/>
              <a:buAutoNum type="arabicPeriod"/>
            </a:pPr>
            <a:r>
              <a:rPr lang="en-US" dirty="0" smtClean="0"/>
              <a:t>Subscription </a:t>
            </a:r>
            <a:r>
              <a:rPr lang="en-US" dirty="0"/>
              <a:t>i</a:t>
            </a:r>
            <a:r>
              <a:rPr lang="en-US" dirty="0" smtClean="0"/>
              <a:t>nflation: 3% estimated</a:t>
            </a:r>
          </a:p>
          <a:p>
            <a:pPr marL="457200" indent="-457200">
              <a:buFont typeface="+mj-lt"/>
              <a:buAutoNum type="arabicPeriod"/>
            </a:pPr>
            <a:r>
              <a:rPr lang="en-US" dirty="0" smtClean="0"/>
              <a:t>A possible cancellation of Elsevier’s Freedom Collection (S&amp;T needs to pick up highly used journals)</a:t>
            </a:r>
          </a:p>
          <a:p>
            <a:pPr marL="0" indent="0">
              <a:buNone/>
            </a:pPr>
            <a:endParaRPr lang="en-US" dirty="0" smtClean="0"/>
          </a:p>
        </p:txBody>
      </p:sp>
      <p:sp>
        <p:nvSpPr>
          <p:cNvPr id="3" name="Text Placeholder 2"/>
          <p:cNvSpPr>
            <a:spLocks noGrp="1"/>
          </p:cNvSpPr>
          <p:nvPr>
            <p:ph type="body" sz="quarter" idx="12"/>
          </p:nvPr>
        </p:nvSpPr>
        <p:spPr/>
        <p:txBody>
          <a:bodyPr/>
          <a:lstStyle/>
          <a:p>
            <a:r>
              <a:rPr lang="en-US" dirty="0" smtClean="0"/>
              <a:t>Three Major Challenges</a:t>
            </a:r>
            <a:endParaRPr lang="en-US" dirty="0"/>
          </a:p>
        </p:txBody>
      </p:sp>
    </p:spTree>
    <p:extLst>
      <p:ext uri="{BB962C8B-B14F-4D97-AF65-F5344CB8AC3E}">
        <p14:creationId xmlns:p14="http://schemas.microsoft.com/office/powerpoint/2010/main" val="305898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23212" y="2613917"/>
            <a:ext cx="8557502" cy="4244083"/>
          </a:xfrm>
        </p:spPr>
        <p:txBody>
          <a:bodyPr/>
          <a:lstStyle/>
          <a:p>
            <a:pPr marL="0" indent="0" defTabSz="857250">
              <a:buNone/>
            </a:pPr>
            <a:r>
              <a:rPr lang="en-US" sz="3200" dirty="0" smtClean="0">
                <a:solidFill>
                  <a:srgbClr val="000000"/>
                </a:solidFill>
                <a:latin typeface="Orgon Slab" panose="02000503000000020004" pitchFamily="50" charset="0"/>
              </a:rPr>
              <a:t>III.	</a:t>
            </a:r>
            <a:r>
              <a:rPr lang="en-US" sz="3200" dirty="0" smtClean="0">
                <a:latin typeface="Orgon Slab" panose="02000503000000020004" pitchFamily="50" charset="0"/>
              </a:rPr>
              <a:t>Campus Reports</a:t>
            </a:r>
          </a:p>
          <a:p>
            <a:pPr marL="858838" lvl="1" indent="-858838" defTabSz="857250">
              <a:buNone/>
              <a:tabLst>
                <a:tab pos="1716088" algn="l"/>
              </a:tabLst>
            </a:pPr>
            <a:r>
              <a:rPr lang="en-US" sz="2800" dirty="0" smtClean="0">
                <a:solidFill>
                  <a:srgbClr val="003B49"/>
                </a:solidFill>
                <a:latin typeface="Orgon Slab" panose="02000503000000020004" pitchFamily="50" charset="0"/>
              </a:rPr>
              <a:t>	A</a:t>
            </a:r>
            <a:r>
              <a:rPr lang="en-US" sz="2800" dirty="0">
                <a:solidFill>
                  <a:srgbClr val="003B49"/>
                </a:solidFill>
                <a:latin typeface="Orgon Slab" panose="02000503000000020004" pitchFamily="50" charset="0"/>
              </a:rPr>
              <a:t>.	Staff </a:t>
            </a:r>
            <a:r>
              <a:rPr lang="en-US" sz="2800" dirty="0" smtClean="0">
                <a:solidFill>
                  <a:srgbClr val="003B49"/>
                </a:solidFill>
                <a:latin typeface="Orgon Slab" panose="02000503000000020004" pitchFamily="50" charset="0"/>
              </a:rPr>
              <a:t>Council, A. Kossuth</a:t>
            </a:r>
          </a:p>
          <a:p>
            <a:pPr marL="400050" lvl="1" indent="0" defTabSz="857250">
              <a:buNone/>
            </a:pPr>
            <a:endParaRPr lang="en-US" sz="2800" dirty="0" smtClean="0">
              <a:solidFill>
                <a:srgbClr val="003B49"/>
              </a:solidFill>
              <a:latin typeface="Orgon Slab" panose="02000503000000020004" pitchFamily="50" charset="0"/>
            </a:endParaRP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790003"/>
            <a:ext cx="8184662" cy="473672"/>
          </a:xfrm>
        </p:spPr>
        <p:txBody>
          <a:bodyPr>
            <a:noAutofit/>
          </a:bodyPr>
          <a:lstStyle/>
          <a:p>
            <a:r>
              <a:rPr lang="en-US" sz="3600" dirty="0">
                <a:latin typeface="Orgon Slab" panose="02000503000000020004" pitchFamily="50" charset="0"/>
              </a:rPr>
              <a:t>Agenda</a:t>
            </a:r>
          </a:p>
        </p:txBody>
      </p:sp>
      <p:sp>
        <p:nvSpPr>
          <p:cNvPr id="3" name="Slide Number Placeholder 2"/>
          <p:cNvSpPr>
            <a:spLocks noGrp="1"/>
          </p:cNvSpPr>
          <p:nvPr>
            <p:ph type="sldNum" sz="quarter" idx="14"/>
          </p:nvPr>
        </p:nvSpPr>
        <p:spPr/>
        <p:txBody>
          <a:bodyPr/>
          <a:lstStyle/>
          <a:p>
            <a:fld id="{7E03178D-84EE-4CB8-A279-6A93DE17BCD8}" type="slidenum">
              <a:rPr lang="en-US" smtClean="0"/>
              <a:t>5</a:t>
            </a:fld>
            <a:endParaRPr lang="en-US"/>
          </a:p>
        </p:txBody>
      </p:sp>
    </p:spTree>
    <p:extLst>
      <p:ext uri="{BB962C8B-B14F-4D97-AF65-F5344CB8AC3E}">
        <p14:creationId xmlns:p14="http://schemas.microsoft.com/office/powerpoint/2010/main" val="37163884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03768" y="430601"/>
            <a:ext cx="8184662" cy="483796"/>
          </a:xfrm>
        </p:spPr>
        <p:txBody>
          <a:bodyPr>
            <a:normAutofit lnSpcReduction="10000"/>
          </a:bodyPr>
          <a:lstStyle/>
          <a:p>
            <a:r>
              <a:rPr lang="en-US" dirty="0"/>
              <a:t>Fiscal Year 21 Budget</a:t>
            </a:r>
          </a:p>
        </p:txBody>
      </p:sp>
      <p:sp>
        <p:nvSpPr>
          <p:cNvPr id="4" name="Rectangle 3"/>
          <p:cNvSpPr/>
          <p:nvPr/>
        </p:nvSpPr>
        <p:spPr>
          <a:xfrm>
            <a:off x="3495006" y="3244334"/>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297533" y="4542790"/>
            <a:ext cx="7310930" cy="1255728"/>
          </a:xfrm>
          <a:prstGeom prst="rect">
            <a:avLst/>
          </a:prstGeom>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Lucida Grande"/>
              <a:buChar char="&gt;"/>
              <a:tabLst/>
              <a:defRPr/>
            </a:pPr>
            <a:r>
              <a:rPr kumimoji="0" lang="en-US" sz="1800" b="0" i="0" u="none" strike="noStrike" kern="1200" cap="none" spc="0" normalizeH="0" baseline="0" noProof="0" dirty="0" smtClean="0">
                <a:ln>
                  <a:noFill/>
                </a:ln>
                <a:solidFill>
                  <a:srgbClr val="509E2F"/>
                </a:solidFill>
                <a:effectLst/>
                <a:uLnTx/>
                <a:uFillTx/>
                <a:latin typeface="Orgon Slab Light"/>
                <a:ea typeface="+mn-ea"/>
                <a:cs typeface="+mn-cs"/>
              </a:rPr>
              <a:t>Library reserves funds </a:t>
            </a:r>
            <a:r>
              <a:rPr kumimoji="0" lang="en-US" sz="1800" b="0" i="0" u="none" strike="noStrike" kern="1200" cap="none" spc="0" normalizeH="0" baseline="0" noProof="0" dirty="0">
                <a:ln>
                  <a:noFill/>
                </a:ln>
                <a:solidFill>
                  <a:srgbClr val="509E2F"/>
                </a:solidFill>
                <a:effectLst/>
                <a:uLnTx/>
                <a:uFillTx/>
                <a:latin typeface="Orgon Slab Light"/>
                <a:ea typeface="+mn-ea"/>
                <a:cs typeface="+mn-cs"/>
              </a:rPr>
              <a:t>are one-time monies. </a:t>
            </a:r>
          </a:p>
          <a:p>
            <a:pPr marL="342900" marR="0" lvl="0" indent="-342900" algn="l" defTabSz="457200" rtl="0" eaLnBrk="1" fontAlgn="auto" latinLnBrk="0" hangingPunct="1">
              <a:lnSpc>
                <a:spcPct val="100000"/>
              </a:lnSpc>
              <a:spcBef>
                <a:spcPct val="20000"/>
              </a:spcBef>
              <a:spcAft>
                <a:spcPts val="0"/>
              </a:spcAft>
              <a:buClrTx/>
              <a:buSzTx/>
              <a:buFont typeface="Lucida Grande"/>
              <a:buChar char="&gt;"/>
              <a:tabLst/>
              <a:defRPr/>
            </a:pPr>
            <a:r>
              <a:rPr kumimoji="0" lang="en-US" sz="1800" b="0" i="0" u="none" strike="noStrike" kern="1200" cap="none" spc="0" normalizeH="0" baseline="0" noProof="0" dirty="0">
                <a:ln>
                  <a:noFill/>
                </a:ln>
                <a:solidFill>
                  <a:srgbClr val="509E2F"/>
                </a:solidFill>
                <a:effectLst/>
                <a:uLnTx/>
                <a:uFillTx/>
                <a:latin typeface="Orgon Slab Light"/>
                <a:ea typeface="+mn-ea"/>
                <a:cs typeface="+mn-cs"/>
              </a:rPr>
              <a:t>Projected expenditures assume 3% inflation except when set by contract, FY21 cost is already known, or historical data can reliably be used to estimate inflation.</a:t>
            </a:r>
          </a:p>
        </p:txBody>
      </p:sp>
      <p:grpSp>
        <p:nvGrpSpPr>
          <p:cNvPr id="2" name="Group 4"/>
          <p:cNvGrpSpPr>
            <a:grpSpLocks noChangeAspect="1"/>
          </p:cNvGrpSpPr>
          <p:nvPr/>
        </p:nvGrpSpPr>
        <p:grpSpPr bwMode="auto">
          <a:xfrm>
            <a:off x="825075" y="909003"/>
            <a:ext cx="6881813" cy="3290887"/>
            <a:chOff x="217" y="605"/>
            <a:chExt cx="4335" cy="2073"/>
          </a:xfrm>
        </p:grpSpPr>
        <p:sp>
          <p:nvSpPr>
            <p:cNvPr id="5" name="AutoShape 3"/>
            <p:cNvSpPr>
              <a:spLocks noChangeAspect="1" noChangeArrowheads="1" noTextEdit="1"/>
            </p:cNvSpPr>
            <p:nvPr/>
          </p:nvSpPr>
          <p:spPr bwMode="auto">
            <a:xfrm>
              <a:off x="957" y="605"/>
              <a:ext cx="3566" cy="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a:spLocks noChangeArrowheads="1"/>
            </p:cNvSpPr>
            <p:nvPr/>
          </p:nvSpPr>
          <p:spPr bwMode="auto">
            <a:xfrm>
              <a:off x="957" y="605"/>
              <a:ext cx="3566" cy="2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a:spLocks noChangeArrowheads="1"/>
            </p:cNvSpPr>
            <p:nvPr/>
          </p:nvSpPr>
          <p:spPr bwMode="auto">
            <a:xfrm>
              <a:off x="2167" y="617"/>
              <a:ext cx="65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2020 GRA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p:cNvSpPr>
              <a:spLocks noChangeArrowheads="1"/>
            </p:cNvSpPr>
            <p:nvPr/>
          </p:nvSpPr>
          <p:spPr bwMode="auto">
            <a:xfrm>
              <a:off x="3548" y="617"/>
              <a:ext cx="9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$1,322,159.00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8"/>
            <p:cNvSpPr>
              <a:spLocks noChangeArrowheads="1"/>
            </p:cNvSpPr>
            <p:nvPr/>
          </p:nvSpPr>
          <p:spPr bwMode="auto">
            <a:xfrm>
              <a:off x="2167" y="1029"/>
              <a:ext cx="65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2021 GRA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9"/>
            <p:cNvSpPr>
              <a:spLocks noChangeArrowheads="1"/>
            </p:cNvSpPr>
            <p:nvPr/>
          </p:nvSpPr>
          <p:spPr bwMode="auto">
            <a:xfrm>
              <a:off x="3548" y="1029"/>
              <a:ext cx="9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$1,079,805.00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0"/>
            <p:cNvSpPr>
              <a:spLocks noChangeArrowheads="1"/>
            </p:cNvSpPr>
            <p:nvPr/>
          </p:nvSpPr>
          <p:spPr bwMode="auto">
            <a:xfrm>
              <a:off x="1726" y="1226"/>
              <a:ext cx="109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Library </a:t>
              </a:r>
              <a:r>
                <a:rPr kumimoji="0" lang="en-US" alt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Reserves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11"/>
            <p:cNvSpPr>
              <a:spLocks noChangeArrowheads="1"/>
            </p:cNvSpPr>
            <p:nvPr/>
          </p:nvSpPr>
          <p:spPr bwMode="auto">
            <a:xfrm>
              <a:off x="3752" y="1235"/>
              <a:ext cx="7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$92,556.00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2"/>
            <p:cNvSpPr>
              <a:spLocks noChangeArrowheads="1"/>
            </p:cNvSpPr>
            <p:nvPr/>
          </p:nvSpPr>
          <p:spPr bwMode="auto">
            <a:xfrm>
              <a:off x="2091" y="1441"/>
              <a:ext cx="7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F&amp;A Funds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Rectangle 13"/>
            <p:cNvSpPr>
              <a:spLocks noChangeArrowheads="1"/>
            </p:cNvSpPr>
            <p:nvPr/>
          </p:nvSpPr>
          <p:spPr bwMode="auto">
            <a:xfrm>
              <a:off x="3671" y="1441"/>
              <a:ext cx="881"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$120,000.00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Rectangle 14"/>
            <p:cNvSpPr>
              <a:spLocks noChangeArrowheads="1"/>
            </p:cNvSpPr>
            <p:nvPr/>
          </p:nvSpPr>
          <p:spPr bwMode="auto">
            <a:xfrm>
              <a:off x="2479" y="1647"/>
              <a:ext cx="417"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Total</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Rectangle 15"/>
            <p:cNvSpPr>
              <a:spLocks noChangeArrowheads="1"/>
            </p:cNvSpPr>
            <p:nvPr/>
          </p:nvSpPr>
          <p:spPr bwMode="auto">
            <a:xfrm>
              <a:off x="3548" y="1647"/>
              <a:ext cx="9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$1,292,361.00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Rectangle 16"/>
            <p:cNvSpPr>
              <a:spLocks noChangeArrowheads="1"/>
            </p:cNvSpPr>
            <p:nvPr/>
          </p:nvSpPr>
          <p:spPr bwMode="auto">
            <a:xfrm>
              <a:off x="217" y="2060"/>
              <a:ext cx="262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2021 Total Expenditures @ 3% Inflation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ectangle 17"/>
            <p:cNvSpPr>
              <a:spLocks noChangeArrowheads="1"/>
            </p:cNvSpPr>
            <p:nvPr/>
          </p:nvSpPr>
          <p:spPr bwMode="auto">
            <a:xfrm>
              <a:off x="3548" y="2060"/>
              <a:ext cx="9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alt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1,666.908.00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18"/>
            <p:cNvSpPr>
              <a:spLocks noChangeArrowheads="1"/>
            </p:cNvSpPr>
            <p:nvPr/>
          </p:nvSpPr>
          <p:spPr bwMode="auto">
            <a:xfrm>
              <a:off x="434" y="2478"/>
              <a:ext cx="240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Estimated Shortfall (as of Oct, 2020)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Rectangle 19"/>
            <p:cNvSpPr>
              <a:spLocks noChangeArrowheads="1"/>
            </p:cNvSpPr>
            <p:nvPr/>
          </p:nvSpPr>
          <p:spPr bwMode="auto">
            <a:xfrm>
              <a:off x="3624" y="2472"/>
              <a:ext cx="86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a:t>
              </a:r>
              <a:r>
                <a:rPr kumimoji="0" lang="en-US" altLang="en-US" sz="2000" b="0"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374,547.00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Rectangle 20"/>
            <p:cNvSpPr>
              <a:spLocks noChangeArrowheads="1"/>
            </p:cNvSpPr>
            <p:nvPr/>
          </p:nvSpPr>
          <p:spPr bwMode="auto">
            <a:xfrm>
              <a:off x="957" y="605"/>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1"/>
            <p:cNvSpPr>
              <a:spLocks noChangeArrowheads="1"/>
            </p:cNvSpPr>
            <p:nvPr/>
          </p:nvSpPr>
          <p:spPr bwMode="auto">
            <a:xfrm>
              <a:off x="2837" y="605"/>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2"/>
            <p:cNvSpPr>
              <a:spLocks noChangeArrowheads="1"/>
            </p:cNvSpPr>
            <p:nvPr/>
          </p:nvSpPr>
          <p:spPr bwMode="auto">
            <a:xfrm>
              <a:off x="4517" y="605"/>
              <a:ext cx="6"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3"/>
            <p:cNvSpPr>
              <a:spLocks noChangeShapeType="1"/>
            </p:cNvSpPr>
            <p:nvPr/>
          </p:nvSpPr>
          <p:spPr bwMode="auto">
            <a:xfrm>
              <a:off x="957" y="267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4"/>
            <p:cNvSpPr>
              <a:spLocks noChangeArrowheads="1"/>
            </p:cNvSpPr>
            <p:nvPr/>
          </p:nvSpPr>
          <p:spPr bwMode="auto">
            <a:xfrm>
              <a:off x="957" y="2672"/>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5"/>
            <p:cNvSpPr>
              <a:spLocks noChangeShapeType="1"/>
            </p:cNvSpPr>
            <p:nvPr/>
          </p:nvSpPr>
          <p:spPr bwMode="auto">
            <a:xfrm>
              <a:off x="2837" y="267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6"/>
            <p:cNvSpPr>
              <a:spLocks noChangeArrowheads="1"/>
            </p:cNvSpPr>
            <p:nvPr/>
          </p:nvSpPr>
          <p:spPr bwMode="auto">
            <a:xfrm>
              <a:off x="2837" y="2672"/>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7"/>
            <p:cNvSpPr>
              <a:spLocks noChangeShapeType="1"/>
            </p:cNvSpPr>
            <p:nvPr/>
          </p:nvSpPr>
          <p:spPr bwMode="auto">
            <a:xfrm>
              <a:off x="4517" y="267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28"/>
            <p:cNvSpPr>
              <a:spLocks noChangeArrowheads="1"/>
            </p:cNvSpPr>
            <p:nvPr/>
          </p:nvSpPr>
          <p:spPr bwMode="auto">
            <a:xfrm>
              <a:off x="4517" y="2672"/>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29"/>
            <p:cNvSpPr>
              <a:spLocks noChangeShapeType="1"/>
            </p:cNvSpPr>
            <p:nvPr/>
          </p:nvSpPr>
          <p:spPr bwMode="auto">
            <a:xfrm>
              <a:off x="4523" y="605"/>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0"/>
            <p:cNvSpPr>
              <a:spLocks noChangeArrowheads="1"/>
            </p:cNvSpPr>
            <p:nvPr/>
          </p:nvSpPr>
          <p:spPr bwMode="auto">
            <a:xfrm>
              <a:off x="4523" y="605"/>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31"/>
            <p:cNvSpPr>
              <a:spLocks noChangeShapeType="1"/>
            </p:cNvSpPr>
            <p:nvPr/>
          </p:nvSpPr>
          <p:spPr bwMode="auto">
            <a:xfrm>
              <a:off x="4523" y="811"/>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2"/>
            <p:cNvSpPr>
              <a:spLocks noChangeArrowheads="1"/>
            </p:cNvSpPr>
            <p:nvPr/>
          </p:nvSpPr>
          <p:spPr bwMode="auto">
            <a:xfrm>
              <a:off x="4523" y="811"/>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33"/>
            <p:cNvSpPr>
              <a:spLocks noChangeShapeType="1"/>
            </p:cNvSpPr>
            <p:nvPr/>
          </p:nvSpPr>
          <p:spPr bwMode="auto">
            <a:xfrm>
              <a:off x="4523" y="1017"/>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4"/>
            <p:cNvSpPr>
              <a:spLocks noChangeArrowheads="1"/>
            </p:cNvSpPr>
            <p:nvPr/>
          </p:nvSpPr>
          <p:spPr bwMode="auto">
            <a:xfrm>
              <a:off x="4523" y="1017"/>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35"/>
            <p:cNvSpPr>
              <a:spLocks noChangeShapeType="1"/>
            </p:cNvSpPr>
            <p:nvPr/>
          </p:nvSpPr>
          <p:spPr bwMode="auto">
            <a:xfrm>
              <a:off x="4523" y="1223"/>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6"/>
            <p:cNvSpPr>
              <a:spLocks noChangeArrowheads="1"/>
            </p:cNvSpPr>
            <p:nvPr/>
          </p:nvSpPr>
          <p:spPr bwMode="auto">
            <a:xfrm>
              <a:off x="4523" y="1223"/>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37"/>
            <p:cNvSpPr>
              <a:spLocks noChangeShapeType="1"/>
            </p:cNvSpPr>
            <p:nvPr/>
          </p:nvSpPr>
          <p:spPr bwMode="auto">
            <a:xfrm>
              <a:off x="4523" y="1429"/>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8"/>
            <p:cNvSpPr>
              <a:spLocks noChangeArrowheads="1"/>
            </p:cNvSpPr>
            <p:nvPr/>
          </p:nvSpPr>
          <p:spPr bwMode="auto">
            <a:xfrm>
              <a:off x="4523" y="1429"/>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39"/>
            <p:cNvSpPr>
              <a:spLocks noChangeShapeType="1"/>
            </p:cNvSpPr>
            <p:nvPr/>
          </p:nvSpPr>
          <p:spPr bwMode="auto">
            <a:xfrm>
              <a:off x="4523" y="163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0"/>
            <p:cNvSpPr>
              <a:spLocks noChangeArrowheads="1"/>
            </p:cNvSpPr>
            <p:nvPr/>
          </p:nvSpPr>
          <p:spPr bwMode="auto">
            <a:xfrm>
              <a:off x="4523" y="1636"/>
              <a:ext cx="6" cy="5"/>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41"/>
            <p:cNvSpPr>
              <a:spLocks noChangeShapeType="1"/>
            </p:cNvSpPr>
            <p:nvPr/>
          </p:nvSpPr>
          <p:spPr bwMode="auto">
            <a:xfrm>
              <a:off x="4523" y="1842"/>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2"/>
            <p:cNvSpPr>
              <a:spLocks noChangeArrowheads="1"/>
            </p:cNvSpPr>
            <p:nvPr/>
          </p:nvSpPr>
          <p:spPr bwMode="auto">
            <a:xfrm>
              <a:off x="4523" y="1842"/>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43"/>
            <p:cNvSpPr>
              <a:spLocks noChangeShapeType="1"/>
            </p:cNvSpPr>
            <p:nvPr/>
          </p:nvSpPr>
          <p:spPr bwMode="auto">
            <a:xfrm>
              <a:off x="4523" y="2048"/>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4"/>
            <p:cNvSpPr>
              <a:spLocks noChangeArrowheads="1"/>
            </p:cNvSpPr>
            <p:nvPr/>
          </p:nvSpPr>
          <p:spPr bwMode="auto">
            <a:xfrm>
              <a:off x="4523" y="2048"/>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45"/>
            <p:cNvSpPr>
              <a:spLocks noChangeShapeType="1"/>
            </p:cNvSpPr>
            <p:nvPr/>
          </p:nvSpPr>
          <p:spPr bwMode="auto">
            <a:xfrm>
              <a:off x="4523" y="2254"/>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6"/>
            <p:cNvSpPr>
              <a:spLocks noChangeArrowheads="1"/>
            </p:cNvSpPr>
            <p:nvPr/>
          </p:nvSpPr>
          <p:spPr bwMode="auto">
            <a:xfrm>
              <a:off x="4523" y="2254"/>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47"/>
            <p:cNvSpPr>
              <a:spLocks noChangeShapeType="1"/>
            </p:cNvSpPr>
            <p:nvPr/>
          </p:nvSpPr>
          <p:spPr bwMode="auto">
            <a:xfrm>
              <a:off x="4523" y="2460"/>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48"/>
            <p:cNvSpPr>
              <a:spLocks noChangeArrowheads="1"/>
            </p:cNvSpPr>
            <p:nvPr/>
          </p:nvSpPr>
          <p:spPr bwMode="auto">
            <a:xfrm>
              <a:off x="4523" y="2460"/>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49"/>
            <p:cNvSpPr>
              <a:spLocks noChangeShapeType="1"/>
            </p:cNvSpPr>
            <p:nvPr/>
          </p:nvSpPr>
          <p:spPr bwMode="auto">
            <a:xfrm>
              <a:off x="4523" y="2666"/>
              <a:ext cx="1" cy="1"/>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0"/>
            <p:cNvSpPr>
              <a:spLocks noChangeArrowheads="1"/>
            </p:cNvSpPr>
            <p:nvPr/>
          </p:nvSpPr>
          <p:spPr bwMode="auto">
            <a:xfrm>
              <a:off x="4523" y="2666"/>
              <a:ext cx="6" cy="6"/>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6357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F40D7B-16E4-4D45-B8B6-3CFD5A38246D}"/>
              </a:ext>
            </a:extLst>
          </p:cNvPr>
          <p:cNvSpPr>
            <a:spLocks noGrp="1"/>
          </p:cNvSpPr>
          <p:nvPr>
            <p:ph type="body" sz="quarter" idx="11"/>
          </p:nvPr>
        </p:nvSpPr>
        <p:spPr>
          <a:xfrm>
            <a:off x="659305" y="1336431"/>
            <a:ext cx="8196210" cy="4101672"/>
          </a:xfrm>
        </p:spPr>
        <p:txBody>
          <a:bodyPr>
            <a:normAutofit lnSpcReduction="10000"/>
          </a:bodyPr>
          <a:lstStyle/>
          <a:p>
            <a:r>
              <a:rPr lang="en-US" dirty="0" smtClean="0"/>
              <a:t>10 resources:</a:t>
            </a:r>
            <a:endParaRPr lang="en-US" dirty="0"/>
          </a:p>
          <a:p>
            <a:pPr lvl="1"/>
            <a:r>
              <a:rPr lang="en-US" dirty="0" smtClean="0"/>
              <a:t>US </a:t>
            </a:r>
            <a:r>
              <a:rPr lang="en-US" dirty="0"/>
              <a:t>Congressional Serial </a:t>
            </a:r>
            <a:r>
              <a:rPr lang="en-US" dirty="0" smtClean="0"/>
              <a:t>Set</a:t>
            </a:r>
            <a:endParaRPr lang="en-US" dirty="0"/>
          </a:p>
          <a:p>
            <a:pPr lvl="1"/>
            <a:r>
              <a:rPr lang="en-US" dirty="0"/>
              <a:t>Reader's Guide </a:t>
            </a:r>
            <a:r>
              <a:rPr lang="en-US" dirty="0" smtClean="0"/>
              <a:t>Retrospective</a:t>
            </a:r>
            <a:r>
              <a:rPr lang="en-US" dirty="0"/>
              <a:t>	</a:t>
            </a:r>
          </a:p>
          <a:p>
            <a:pPr lvl="1"/>
            <a:r>
              <a:rPr lang="en-US" dirty="0" smtClean="0"/>
              <a:t>JSTOR </a:t>
            </a:r>
            <a:r>
              <a:rPr lang="en-US" dirty="0"/>
              <a:t>Ecology &amp; </a:t>
            </a:r>
            <a:r>
              <a:rPr lang="en-US" dirty="0" smtClean="0"/>
              <a:t>Botany collection</a:t>
            </a:r>
            <a:endParaRPr lang="en-US" dirty="0"/>
          </a:p>
          <a:p>
            <a:pPr lvl="1"/>
            <a:r>
              <a:rPr lang="en-US" dirty="0"/>
              <a:t>Oxford Life Science </a:t>
            </a:r>
            <a:r>
              <a:rPr lang="en-US" dirty="0" smtClean="0"/>
              <a:t>package</a:t>
            </a:r>
            <a:endParaRPr lang="en-US" dirty="0"/>
          </a:p>
          <a:p>
            <a:pPr lvl="1"/>
            <a:r>
              <a:rPr lang="en-US" dirty="0"/>
              <a:t>British Medical Journal</a:t>
            </a:r>
          </a:p>
          <a:p>
            <a:pPr lvl="1"/>
            <a:r>
              <a:rPr lang="en-US" dirty="0"/>
              <a:t>Nursing </a:t>
            </a:r>
            <a:r>
              <a:rPr lang="en-US" dirty="0" smtClean="0"/>
              <a:t>II package</a:t>
            </a:r>
            <a:endParaRPr lang="en-US" dirty="0"/>
          </a:p>
          <a:p>
            <a:pPr lvl="1"/>
            <a:r>
              <a:rPr lang="en-US" dirty="0" err="1"/>
              <a:t>Mergent</a:t>
            </a:r>
            <a:r>
              <a:rPr lang="en-US" dirty="0"/>
              <a:t> Archive </a:t>
            </a:r>
            <a:endParaRPr lang="en-US" dirty="0" smtClean="0"/>
          </a:p>
          <a:p>
            <a:pPr lvl="1"/>
            <a:r>
              <a:rPr lang="en-US" dirty="0" smtClean="0"/>
              <a:t>GeoRef</a:t>
            </a:r>
            <a:endParaRPr lang="en-US" dirty="0"/>
          </a:p>
          <a:p>
            <a:pPr lvl="1"/>
            <a:r>
              <a:rPr lang="en-US" dirty="0"/>
              <a:t>America History and Life</a:t>
            </a:r>
          </a:p>
          <a:p>
            <a:pPr lvl="1"/>
            <a:r>
              <a:rPr lang="en-US" dirty="0"/>
              <a:t>Historical </a:t>
            </a:r>
            <a:r>
              <a:rPr lang="en-US" dirty="0" smtClean="0"/>
              <a:t>Abstracts</a:t>
            </a:r>
            <a:endParaRPr lang="en-US" dirty="0"/>
          </a:p>
          <a:p>
            <a:r>
              <a:rPr lang="en-US" dirty="0" smtClean="0"/>
              <a:t>GeoRef was picked up by S&amp;T library through </a:t>
            </a:r>
            <a:r>
              <a:rPr lang="en-US" dirty="0"/>
              <a:t>endowment </a:t>
            </a:r>
            <a:r>
              <a:rPr lang="en-US" dirty="0" smtClean="0"/>
              <a:t>funds for FY 21.</a:t>
            </a:r>
            <a:endParaRPr lang="en-US" dirty="0"/>
          </a:p>
        </p:txBody>
      </p:sp>
      <p:sp>
        <p:nvSpPr>
          <p:cNvPr id="3" name="Text Placeholder 2">
            <a:extLst>
              <a:ext uri="{FF2B5EF4-FFF2-40B4-BE49-F238E27FC236}">
                <a16:creationId xmlns:a16="http://schemas.microsoft.com/office/drawing/2014/main" id="{48068694-D325-45AC-B3C1-168299C19C29}"/>
              </a:ext>
            </a:extLst>
          </p:cNvPr>
          <p:cNvSpPr>
            <a:spLocks noGrp="1"/>
          </p:cNvSpPr>
          <p:nvPr>
            <p:ph type="body" sz="quarter" idx="12"/>
          </p:nvPr>
        </p:nvSpPr>
        <p:spPr>
          <a:xfrm>
            <a:off x="659305" y="523910"/>
            <a:ext cx="8349514" cy="707731"/>
          </a:xfrm>
        </p:spPr>
        <p:txBody>
          <a:bodyPr/>
          <a:lstStyle/>
          <a:p>
            <a:r>
              <a:rPr lang="en-US" dirty="0"/>
              <a:t>UM System Cuts for FY21</a:t>
            </a:r>
          </a:p>
        </p:txBody>
      </p:sp>
    </p:spTree>
    <p:extLst>
      <p:ext uri="{BB962C8B-B14F-4D97-AF65-F5344CB8AC3E}">
        <p14:creationId xmlns:p14="http://schemas.microsoft.com/office/powerpoint/2010/main" val="748493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0506" y="1540701"/>
            <a:ext cx="8458313" cy="4113652"/>
          </a:xfrm>
        </p:spPr>
        <p:txBody>
          <a:bodyPr>
            <a:normAutofit/>
          </a:bodyPr>
          <a:lstStyle/>
          <a:p>
            <a:pPr>
              <a:spcAft>
                <a:spcPts val="300"/>
              </a:spcAft>
            </a:pPr>
            <a:r>
              <a:rPr lang="en-US" dirty="0"/>
              <a:t>All other campuses in the UM system </a:t>
            </a:r>
            <a:r>
              <a:rPr lang="en-US" dirty="0" smtClean="0"/>
              <a:t>cut their </a:t>
            </a:r>
            <a:r>
              <a:rPr lang="en-US" dirty="0"/>
              <a:t>spending on individual Elsevier subscriptions this year</a:t>
            </a:r>
            <a:r>
              <a:rPr lang="en-US" dirty="0" smtClean="0"/>
              <a:t>.</a:t>
            </a:r>
          </a:p>
          <a:p>
            <a:pPr lvl="1">
              <a:spcAft>
                <a:spcPts val="300"/>
              </a:spcAft>
            </a:pPr>
            <a:r>
              <a:rPr lang="en-US" dirty="0" smtClean="0"/>
              <a:t>Estimates from the other three campuses suggest that they are all planning to cut subscriptions by approximately 33%.</a:t>
            </a:r>
            <a:endParaRPr lang="en-US" dirty="0"/>
          </a:p>
          <a:p>
            <a:pPr>
              <a:spcAft>
                <a:spcPts val="300"/>
              </a:spcAft>
            </a:pPr>
            <a:r>
              <a:rPr lang="en-US" dirty="0" smtClean="0"/>
              <a:t>The Freedom </a:t>
            </a:r>
            <a:r>
              <a:rPr lang="en-US" dirty="0"/>
              <a:t>Collection was tied to individual </a:t>
            </a:r>
            <a:r>
              <a:rPr lang="en-US" dirty="0" smtClean="0"/>
              <a:t>subscriptions, so </a:t>
            </a:r>
            <a:r>
              <a:rPr lang="en-US" dirty="0"/>
              <a:t>access to </a:t>
            </a:r>
            <a:r>
              <a:rPr lang="en-US" dirty="0" smtClean="0"/>
              <a:t>its </a:t>
            </a:r>
            <a:r>
              <a:rPr lang="en-US" dirty="0"/>
              <a:t>2,500 titles will be lost in 2021</a:t>
            </a:r>
            <a:r>
              <a:rPr lang="en-US" dirty="0" smtClean="0"/>
              <a:t>.</a:t>
            </a:r>
          </a:p>
          <a:p>
            <a:pPr lvl="1">
              <a:spcAft>
                <a:spcPts val="300"/>
              </a:spcAft>
            </a:pPr>
            <a:r>
              <a:rPr lang="en-US" dirty="0" smtClean="0"/>
              <a:t>Loss of access includes all content from 2000-present.</a:t>
            </a:r>
            <a:endParaRPr lang="en-US" dirty="0"/>
          </a:p>
          <a:p>
            <a:pPr>
              <a:spcAft>
                <a:spcPts val="300"/>
              </a:spcAft>
            </a:pPr>
            <a:r>
              <a:rPr lang="en-US" dirty="0"/>
              <a:t>Missouri S&amp;T will also cut </a:t>
            </a:r>
            <a:r>
              <a:rPr lang="en-US" dirty="0" smtClean="0"/>
              <a:t>individual subscriptions </a:t>
            </a:r>
            <a:r>
              <a:rPr lang="en-US" dirty="0"/>
              <a:t>to cover our </a:t>
            </a:r>
            <a:r>
              <a:rPr lang="en-US" dirty="0" smtClean="0"/>
              <a:t>campus shortfall.</a:t>
            </a:r>
          </a:p>
          <a:p>
            <a:pPr lvl="1">
              <a:spcAft>
                <a:spcPts val="300"/>
              </a:spcAft>
            </a:pPr>
            <a:endParaRPr lang="en-US" dirty="0"/>
          </a:p>
          <a:p>
            <a:pPr marL="342900" lvl="1" indent="0">
              <a:spcAft>
                <a:spcPts val="300"/>
              </a:spcAft>
              <a:buNone/>
            </a:pPr>
            <a:endParaRPr lang="en-US" sz="2200" dirty="0"/>
          </a:p>
          <a:p>
            <a:pPr lvl="1">
              <a:spcAft>
                <a:spcPts val="300"/>
              </a:spcAft>
            </a:pPr>
            <a:endParaRPr lang="en-US" sz="2200" dirty="0"/>
          </a:p>
        </p:txBody>
      </p:sp>
      <p:sp>
        <p:nvSpPr>
          <p:cNvPr id="3" name="Text Placeholder 2"/>
          <p:cNvSpPr>
            <a:spLocks noGrp="1"/>
          </p:cNvSpPr>
          <p:nvPr>
            <p:ph type="body" sz="quarter" idx="12"/>
          </p:nvPr>
        </p:nvSpPr>
        <p:spPr>
          <a:xfrm>
            <a:off x="824157" y="523910"/>
            <a:ext cx="8184662" cy="615573"/>
          </a:xfrm>
        </p:spPr>
        <p:txBody>
          <a:bodyPr>
            <a:normAutofit fontScale="85000" lnSpcReduction="10000"/>
          </a:bodyPr>
          <a:lstStyle/>
          <a:p>
            <a:r>
              <a:rPr lang="en-US" dirty="0"/>
              <a:t>Elsevier, ScienceDirect, and the Freedom Collection</a:t>
            </a:r>
          </a:p>
        </p:txBody>
      </p:sp>
    </p:spTree>
    <p:extLst>
      <p:ext uri="{BB962C8B-B14F-4D97-AF65-F5344CB8AC3E}">
        <p14:creationId xmlns:p14="http://schemas.microsoft.com/office/powerpoint/2010/main" val="2639871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0684" y="1503462"/>
            <a:ext cx="8196210" cy="4766710"/>
          </a:xfrm>
        </p:spPr>
        <p:txBody>
          <a:bodyPr>
            <a:normAutofit/>
          </a:bodyPr>
          <a:lstStyle/>
          <a:p>
            <a:r>
              <a:rPr lang="en-US" dirty="0" smtClean="0"/>
              <a:t>Missouri S&amp;T currently subscribes to </a:t>
            </a:r>
            <a:r>
              <a:rPr lang="en-US" sz="2800" b="1" dirty="0" smtClean="0"/>
              <a:t>61</a:t>
            </a:r>
            <a:r>
              <a:rPr lang="en-US" dirty="0" smtClean="0"/>
              <a:t> journals for  $</a:t>
            </a:r>
            <a:r>
              <a:rPr lang="en-US" sz="2800" b="1" dirty="0" smtClean="0"/>
              <a:t>370k</a:t>
            </a:r>
            <a:r>
              <a:rPr lang="en-US" dirty="0" smtClean="0"/>
              <a:t>.</a:t>
            </a:r>
          </a:p>
          <a:p>
            <a:r>
              <a:rPr lang="en-US" dirty="0" smtClean="0"/>
              <a:t>We will keep </a:t>
            </a:r>
            <a:r>
              <a:rPr lang="en-US" sz="2800" b="1" dirty="0" smtClean="0"/>
              <a:t>9</a:t>
            </a:r>
            <a:r>
              <a:rPr lang="en-US" dirty="0" smtClean="0"/>
              <a:t> of those titles, while cutting the rest to add the most highly used Freedom Collection journals.</a:t>
            </a:r>
          </a:p>
          <a:p>
            <a:r>
              <a:rPr lang="en-US" dirty="0" smtClean="0"/>
              <a:t>Based on current projected pricing, we are expecting to add </a:t>
            </a:r>
            <a:r>
              <a:rPr lang="en-US" sz="2800" b="1" dirty="0" smtClean="0"/>
              <a:t>22</a:t>
            </a:r>
            <a:r>
              <a:rPr lang="en-US" dirty="0" smtClean="0"/>
              <a:t> new journal subscriptions.</a:t>
            </a:r>
          </a:p>
          <a:p>
            <a:r>
              <a:rPr lang="en-US" dirty="0" smtClean="0"/>
              <a:t>Estimated total cost for the subscriptions after cuts and adds is approximately $</a:t>
            </a:r>
            <a:r>
              <a:rPr lang="en-US" sz="2800" b="1" dirty="0" smtClean="0"/>
              <a:t>266k</a:t>
            </a:r>
            <a:r>
              <a:rPr lang="en-US" dirty="0" smtClean="0"/>
              <a:t>, a 28% cut. </a:t>
            </a:r>
          </a:p>
          <a:p>
            <a:r>
              <a:rPr lang="en-US" dirty="0"/>
              <a:t>Negotiations with Elsevier are continuing, so the final cost is </a:t>
            </a:r>
            <a:r>
              <a:rPr lang="en-US" b="1" u="sng" dirty="0"/>
              <a:t>unknown</a:t>
            </a:r>
            <a:r>
              <a:rPr lang="en-US" dirty="0"/>
              <a:t> at this time.</a:t>
            </a:r>
          </a:p>
          <a:p>
            <a:r>
              <a:rPr lang="en-US" dirty="0"/>
              <a:t>ILL costs will also go up with the loss of access.</a:t>
            </a:r>
          </a:p>
          <a:p>
            <a:endParaRPr lang="en-US" dirty="0"/>
          </a:p>
          <a:p>
            <a:endParaRPr lang="en-US" dirty="0"/>
          </a:p>
        </p:txBody>
      </p:sp>
      <p:sp>
        <p:nvSpPr>
          <p:cNvPr id="3" name="Text Placeholder 2"/>
          <p:cNvSpPr>
            <a:spLocks noGrp="1"/>
          </p:cNvSpPr>
          <p:nvPr>
            <p:ph type="body" sz="quarter" idx="12"/>
          </p:nvPr>
        </p:nvSpPr>
        <p:spPr>
          <a:xfrm>
            <a:off x="824157" y="523910"/>
            <a:ext cx="8184662" cy="642417"/>
          </a:xfrm>
        </p:spPr>
        <p:txBody>
          <a:bodyPr/>
          <a:lstStyle/>
          <a:p>
            <a:r>
              <a:rPr lang="en-US" dirty="0" smtClean="0"/>
              <a:t>Missouri S&amp;T Elsevier Subscription Cuts</a:t>
            </a:r>
            <a:endParaRPr lang="en-US" dirty="0"/>
          </a:p>
        </p:txBody>
      </p:sp>
    </p:spTree>
    <p:extLst>
      <p:ext uri="{BB962C8B-B14F-4D97-AF65-F5344CB8AC3E}">
        <p14:creationId xmlns:p14="http://schemas.microsoft.com/office/powerpoint/2010/main" val="311529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9305" y="1357288"/>
            <a:ext cx="8196210" cy="4390369"/>
          </a:xfrm>
        </p:spPr>
        <p:txBody>
          <a:bodyPr>
            <a:normAutofit lnSpcReduction="10000"/>
          </a:bodyPr>
          <a:lstStyle/>
          <a:p>
            <a:pPr marL="0" indent="0">
              <a:buNone/>
            </a:pPr>
            <a:endParaRPr lang="en-US" sz="800" dirty="0"/>
          </a:p>
          <a:p>
            <a:r>
              <a:rPr lang="en-US" dirty="0" smtClean="0"/>
              <a:t>Each UM campus would cut 10% of its Elsevier local subscriptions</a:t>
            </a:r>
          </a:p>
          <a:p>
            <a:r>
              <a:rPr lang="en-US" dirty="0" smtClean="0"/>
              <a:t>Retain the Freedom Collection at the UM System level—for a fee</a:t>
            </a:r>
          </a:p>
          <a:p>
            <a:pPr marL="0" indent="0">
              <a:buNone/>
            </a:pPr>
            <a:endParaRPr lang="en-US" dirty="0"/>
          </a:p>
          <a:p>
            <a:endParaRPr lang="en-US" dirty="0"/>
          </a:p>
          <a:p>
            <a:pPr marL="0" indent="0">
              <a:buNone/>
            </a:pPr>
            <a:r>
              <a:rPr lang="en-US" b="1" dirty="0"/>
              <a:t>Challenge: </a:t>
            </a:r>
            <a:r>
              <a:rPr lang="en-US" b="1" dirty="0" smtClean="0"/>
              <a:t>S&amp;T and the other campuses will not be able to find budget to support this idea.</a:t>
            </a:r>
          </a:p>
          <a:p>
            <a:pPr marL="0" indent="0">
              <a:buNone/>
            </a:pPr>
            <a:endParaRPr lang="en-US" b="1" dirty="0"/>
          </a:p>
          <a:p>
            <a:pPr marL="0" indent="0">
              <a:buNone/>
            </a:pPr>
            <a:r>
              <a:rPr lang="en-US" b="1" dirty="0" smtClean="0"/>
              <a:t>FY 20: S&amp;T paid $370k for subscriptions plus $64k for the Freedom Collection</a:t>
            </a:r>
            <a:endParaRPr lang="en-US" b="1" dirty="0"/>
          </a:p>
        </p:txBody>
      </p:sp>
      <p:sp>
        <p:nvSpPr>
          <p:cNvPr id="3" name="Text Placeholder 2"/>
          <p:cNvSpPr>
            <a:spLocks noGrp="1"/>
          </p:cNvSpPr>
          <p:nvPr>
            <p:ph type="body" sz="quarter" idx="12"/>
          </p:nvPr>
        </p:nvSpPr>
        <p:spPr/>
        <p:txBody>
          <a:bodyPr/>
          <a:lstStyle/>
          <a:p>
            <a:r>
              <a:rPr lang="en-US" dirty="0" smtClean="0"/>
              <a:t>Latest Proposal from Elsevier (as of Oct. 12)</a:t>
            </a:r>
            <a:endParaRPr lang="en-US" dirty="0"/>
          </a:p>
        </p:txBody>
      </p:sp>
    </p:spTree>
    <p:extLst>
      <p:ext uri="{BB962C8B-B14F-4D97-AF65-F5344CB8AC3E}">
        <p14:creationId xmlns:p14="http://schemas.microsoft.com/office/powerpoint/2010/main" val="3088254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9305" y="1357289"/>
            <a:ext cx="8196210" cy="3905176"/>
          </a:xfrm>
        </p:spPr>
        <p:txBody>
          <a:bodyPr>
            <a:normAutofit/>
          </a:bodyPr>
          <a:lstStyle/>
          <a:p>
            <a:pPr marL="0" indent="0">
              <a:buNone/>
            </a:pPr>
            <a:endParaRPr lang="en-US" sz="800" dirty="0" smtClean="0"/>
          </a:p>
          <a:p>
            <a:r>
              <a:rPr lang="en-US" dirty="0" smtClean="0"/>
              <a:t>One </a:t>
            </a:r>
            <a:r>
              <a:rPr lang="en-US" dirty="0" err="1"/>
              <a:t>e</a:t>
            </a:r>
            <a:r>
              <a:rPr lang="en-US" dirty="0" err="1" smtClean="0"/>
              <a:t>book</a:t>
            </a:r>
            <a:r>
              <a:rPr lang="en-US" dirty="0" smtClean="0"/>
              <a:t> package’s FY 20 cost: $33K</a:t>
            </a:r>
          </a:p>
          <a:p>
            <a:r>
              <a:rPr lang="en-US" dirty="0"/>
              <a:t>Planned to cut some subject collections costing $10K for FY 21</a:t>
            </a:r>
          </a:p>
          <a:p>
            <a:r>
              <a:rPr lang="en-US" dirty="0"/>
              <a:t>With cuts, vendor’s proposed pricing was $77K after cancellations </a:t>
            </a:r>
          </a:p>
          <a:p>
            <a:r>
              <a:rPr lang="en-US" dirty="0"/>
              <a:t>Final deal: with no cuts and a partnership with Mizzou S&amp;T pays $33K for FY 21 with 15 months of coverage </a:t>
            </a:r>
          </a:p>
          <a:p>
            <a:pPr marL="0" indent="0">
              <a:buNone/>
            </a:pPr>
            <a:endParaRPr lang="en-US" dirty="0"/>
          </a:p>
          <a:p>
            <a:pPr marL="0" indent="0">
              <a:buNone/>
            </a:pPr>
            <a:r>
              <a:rPr lang="en-US" sz="2800" b="1" dirty="0" smtClean="0"/>
              <a:t>Challenge: where to cut $10K as planned?</a:t>
            </a:r>
          </a:p>
          <a:p>
            <a:endParaRPr lang="en-US" dirty="0"/>
          </a:p>
          <a:p>
            <a:pPr marL="457200" lvl="1" indent="0">
              <a:buNone/>
            </a:pPr>
            <a:endParaRPr lang="en-US" dirty="0"/>
          </a:p>
          <a:p>
            <a:pPr lvl="1"/>
            <a:endParaRPr lang="en-US" dirty="0"/>
          </a:p>
          <a:p>
            <a:pPr lvl="1"/>
            <a:endParaRPr lang="en-US" dirty="0"/>
          </a:p>
          <a:p>
            <a:endParaRPr lang="en-US" dirty="0"/>
          </a:p>
          <a:p>
            <a:endParaRPr lang="en-US" dirty="0"/>
          </a:p>
          <a:p>
            <a:endParaRPr lang="en-US" dirty="0"/>
          </a:p>
        </p:txBody>
      </p:sp>
      <p:sp>
        <p:nvSpPr>
          <p:cNvPr id="3" name="Text Placeholder 2"/>
          <p:cNvSpPr>
            <a:spLocks noGrp="1"/>
          </p:cNvSpPr>
          <p:nvPr>
            <p:ph type="body" sz="quarter" idx="12"/>
          </p:nvPr>
        </p:nvSpPr>
        <p:spPr/>
        <p:txBody>
          <a:bodyPr/>
          <a:lstStyle/>
          <a:p>
            <a:r>
              <a:rPr lang="en-US" dirty="0" smtClean="0"/>
              <a:t>Complexity of Subscription Pricing</a:t>
            </a:r>
            <a:endParaRPr lang="en-US" dirty="0"/>
          </a:p>
        </p:txBody>
      </p:sp>
    </p:spTree>
    <p:extLst>
      <p:ext uri="{BB962C8B-B14F-4D97-AF65-F5344CB8AC3E}">
        <p14:creationId xmlns:p14="http://schemas.microsoft.com/office/powerpoint/2010/main" val="505373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9305" y="1357289"/>
            <a:ext cx="8196210" cy="3905176"/>
          </a:xfrm>
        </p:spPr>
        <p:txBody>
          <a:bodyPr>
            <a:normAutofit/>
          </a:bodyPr>
          <a:lstStyle/>
          <a:p>
            <a:pPr marL="0" indent="0">
              <a:buNone/>
            </a:pPr>
            <a:endParaRPr lang="en-US" sz="800" dirty="0"/>
          </a:p>
          <a:p>
            <a:r>
              <a:rPr lang="en-US" dirty="0" smtClean="0"/>
              <a:t>A cost </a:t>
            </a:r>
            <a:r>
              <a:rPr lang="en-US" dirty="0"/>
              <a:t>per use (CPU</a:t>
            </a:r>
            <a:r>
              <a:rPr lang="en-US" dirty="0" smtClean="0"/>
              <a:t>) of $10 and over, </a:t>
            </a:r>
            <a:r>
              <a:rPr lang="en-US" dirty="0"/>
              <a:t>with </a:t>
            </a:r>
            <a:r>
              <a:rPr lang="en-US" dirty="0" smtClean="0"/>
              <a:t>some exceptions </a:t>
            </a:r>
            <a:r>
              <a:rPr lang="en-US" dirty="0"/>
              <a:t>due to the specialized nature of the </a:t>
            </a:r>
            <a:r>
              <a:rPr lang="en-US" dirty="0" smtClean="0"/>
              <a:t>resource</a:t>
            </a:r>
          </a:p>
          <a:p>
            <a:r>
              <a:rPr lang="en-US" dirty="0" smtClean="0"/>
              <a:t>Availability through interlibrary loan</a:t>
            </a:r>
          </a:p>
          <a:p>
            <a:r>
              <a:rPr lang="en-US" dirty="0" smtClean="0"/>
              <a:t>Contractual obligations</a:t>
            </a:r>
          </a:p>
          <a:p>
            <a:r>
              <a:rPr lang="en-US" dirty="0" smtClean="0"/>
              <a:t>The potential for “unbundling” packages and subscribing to individual journals</a:t>
            </a:r>
            <a:endParaRPr lang="en-US" dirty="0"/>
          </a:p>
          <a:p>
            <a:pPr marL="457200" lvl="1" indent="0">
              <a:buNone/>
            </a:pPr>
            <a:endParaRPr lang="en-US" dirty="0"/>
          </a:p>
          <a:p>
            <a:pPr lvl="1"/>
            <a:endParaRPr lang="en-US" dirty="0"/>
          </a:p>
          <a:p>
            <a:pPr lvl="1"/>
            <a:endParaRPr lang="en-US" dirty="0"/>
          </a:p>
          <a:p>
            <a:endParaRPr lang="en-US" dirty="0"/>
          </a:p>
          <a:p>
            <a:endParaRPr lang="en-US" dirty="0"/>
          </a:p>
          <a:p>
            <a:endParaRPr lang="en-US" dirty="0"/>
          </a:p>
        </p:txBody>
      </p:sp>
      <p:sp>
        <p:nvSpPr>
          <p:cNvPr id="3" name="Text Placeholder 2"/>
          <p:cNvSpPr>
            <a:spLocks noGrp="1"/>
          </p:cNvSpPr>
          <p:nvPr>
            <p:ph type="body" sz="quarter" idx="12"/>
          </p:nvPr>
        </p:nvSpPr>
        <p:spPr/>
        <p:txBody>
          <a:bodyPr/>
          <a:lstStyle/>
          <a:p>
            <a:r>
              <a:rPr lang="en-US" dirty="0" smtClean="0"/>
              <a:t>Factors Considered for Proposed FY21 </a:t>
            </a:r>
            <a:r>
              <a:rPr lang="en-US" dirty="0"/>
              <a:t>Cuts</a:t>
            </a:r>
          </a:p>
        </p:txBody>
      </p:sp>
    </p:spTree>
    <p:extLst>
      <p:ext uri="{BB962C8B-B14F-4D97-AF65-F5344CB8AC3E}">
        <p14:creationId xmlns:p14="http://schemas.microsoft.com/office/powerpoint/2010/main" val="2672310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694592" y="2704420"/>
            <a:ext cx="7860420" cy="3958333"/>
          </a:xfrm>
        </p:spPr>
        <p:txBody>
          <a:bodyPr/>
          <a:lstStyle/>
          <a:p>
            <a:pPr marL="0" indent="0" defTabSz="685800">
              <a:buNone/>
            </a:pPr>
            <a:r>
              <a:rPr lang="en-US" sz="3200" dirty="0" smtClean="0">
                <a:latin typeface="Orgon Slab" panose="02000503000000020004" pitchFamily="50" charset="0"/>
              </a:rPr>
              <a:t>VI. </a:t>
            </a:r>
            <a:r>
              <a:rPr lang="en-US" sz="3200" dirty="0">
                <a:latin typeface="Orgon Slab" panose="02000503000000020004" pitchFamily="50" charset="0"/>
              </a:rPr>
              <a:t>	Reports of Standing Committees</a:t>
            </a:r>
          </a:p>
          <a:p>
            <a:pPr marL="0" indent="0" defTabSz="685800">
              <a:buNone/>
            </a:pPr>
            <a:r>
              <a:rPr lang="en-US" sz="3200" dirty="0"/>
              <a:t>	</a:t>
            </a:r>
            <a:r>
              <a:rPr lang="en-US" sz="3200" dirty="0">
                <a:solidFill>
                  <a:srgbClr val="003B49"/>
                </a:solidFill>
                <a:latin typeface="Orgon Slab" panose="02000503000000020004" pitchFamily="50" charset="0"/>
              </a:rPr>
              <a:t>D</a:t>
            </a:r>
            <a:r>
              <a:rPr lang="en-US" sz="3200" dirty="0" smtClean="0">
                <a:solidFill>
                  <a:srgbClr val="003B49"/>
                </a:solidFill>
                <a:latin typeface="Orgon Slab" panose="02000503000000020004" pitchFamily="50" charset="0"/>
              </a:rPr>
              <a:t>.	Academic Freedom and 				       Standards</a:t>
            </a:r>
          </a:p>
          <a:p>
            <a:pPr marL="0" indent="0" defTabSz="685800">
              <a:buNone/>
            </a:pPr>
            <a:r>
              <a:rPr lang="en-US" sz="3200" dirty="0">
                <a:solidFill>
                  <a:srgbClr val="003B49"/>
                </a:solidFill>
                <a:latin typeface="Orgon Slab" panose="02000503000000020004" pitchFamily="50" charset="0"/>
              </a:rPr>
              <a:t>	 </a:t>
            </a:r>
            <a:r>
              <a:rPr lang="en-US" sz="3200" dirty="0" smtClean="0">
                <a:solidFill>
                  <a:srgbClr val="003B49"/>
                </a:solidFill>
                <a:latin typeface="Orgon Slab" panose="02000503000000020004" pitchFamily="50" charset="0"/>
              </a:rPr>
              <a:t>       K. Kosbar</a:t>
            </a:r>
          </a:p>
          <a:p>
            <a:pPr marL="0" indent="0" defTabSz="685800">
              <a:buNone/>
            </a:pPr>
            <a:r>
              <a:rPr lang="en-US" sz="3200" dirty="0"/>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2" name="Slide Number Placeholder 1"/>
          <p:cNvSpPr>
            <a:spLocks noGrp="1"/>
          </p:cNvSpPr>
          <p:nvPr>
            <p:ph type="sldNum" sz="quarter" idx="14"/>
          </p:nvPr>
        </p:nvSpPr>
        <p:spPr/>
        <p:txBody>
          <a:bodyPr/>
          <a:lstStyle/>
          <a:p>
            <a:fld id="{7E03178D-84EE-4CB8-A279-6A93DE17BCD8}" type="slidenum">
              <a:rPr lang="en-US" sz="900"/>
              <a:pPr/>
              <a:t>57</a:t>
            </a:fld>
            <a:endParaRPr lang="en-US" sz="900" dirty="0"/>
          </a:p>
        </p:txBody>
      </p:sp>
    </p:spTree>
    <p:extLst>
      <p:ext uri="{BB962C8B-B14F-4D97-AF65-F5344CB8AC3E}">
        <p14:creationId xmlns:p14="http://schemas.microsoft.com/office/powerpoint/2010/main" val="2170463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71756" y="2046060"/>
            <a:ext cx="7761043" cy="4621440"/>
          </a:xfrm>
        </p:spPr>
        <p:txBody>
          <a:bodyPr>
            <a:normAutofit fontScale="55000" lnSpcReduction="20000"/>
          </a:bodyPr>
          <a:lstStyle/>
          <a:p>
            <a:pPr algn="ctr"/>
            <a:r>
              <a:rPr lang="en-US" dirty="0"/>
              <a:t>Academic Freedom &amp; Standards Committee</a:t>
            </a:r>
          </a:p>
          <a:p>
            <a:pPr algn="ctr"/>
            <a:endParaRPr lang="en-US" dirty="0"/>
          </a:p>
          <a:p>
            <a:pPr algn="ctr"/>
            <a:r>
              <a:rPr lang="en-US" sz="8600" dirty="0"/>
              <a:t>Maximum Academic Load</a:t>
            </a:r>
          </a:p>
          <a:p>
            <a:pPr algn="ctr"/>
            <a:endParaRPr lang="en-US" dirty="0"/>
          </a:p>
          <a:p>
            <a:pPr algn="ctr"/>
            <a:r>
              <a:rPr lang="en-US" dirty="0"/>
              <a:t>K. Kosbar</a:t>
            </a:r>
          </a:p>
          <a:p>
            <a:pPr algn="ctr"/>
            <a:r>
              <a:rPr lang="en-US" dirty="0"/>
              <a:t>Chair AF&amp;S Committee</a:t>
            </a:r>
          </a:p>
          <a:p>
            <a:pPr algn="ctr"/>
            <a:endParaRPr lang="en-US" dirty="0"/>
          </a:p>
          <a:p>
            <a:pPr algn="ctr"/>
            <a:r>
              <a:rPr lang="en-US" dirty="0"/>
              <a:t>10/22/20</a:t>
            </a:r>
          </a:p>
          <a:p>
            <a:pPr algn="r"/>
            <a:r>
              <a:rPr lang="en-US" sz="1900" dirty="0"/>
              <a:t>Rev 3</a:t>
            </a:r>
          </a:p>
        </p:txBody>
      </p:sp>
    </p:spTree>
    <p:extLst>
      <p:ext uri="{BB962C8B-B14F-4D97-AF65-F5344CB8AC3E}">
        <p14:creationId xmlns:p14="http://schemas.microsoft.com/office/powerpoint/2010/main" val="2891148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1781753"/>
            <a:ext cx="8197114" cy="4537403"/>
          </a:xfrm>
        </p:spPr>
        <p:txBody>
          <a:bodyPr/>
          <a:lstStyle/>
          <a:p>
            <a:r>
              <a:rPr lang="en-US" sz="3200" dirty="0"/>
              <a:t>Current regulations make it unclear if there is a cap on the number of credit hours students may enroll in per semester, per session, or in concurrent sessions</a:t>
            </a:r>
          </a:p>
          <a:p>
            <a:r>
              <a:rPr lang="en-US" sz="3200" dirty="0"/>
              <a:t>Current regulations are unclear how much contact time students should expect per credit hour, and how much preparation/study time is required</a:t>
            </a:r>
            <a:endParaRPr lang="en-US" sz="2400" dirty="0"/>
          </a:p>
        </p:txBody>
      </p:sp>
    </p:spTree>
    <p:extLst>
      <p:ext uri="{BB962C8B-B14F-4D97-AF65-F5344CB8AC3E}">
        <p14:creationId xmlns:p14="http://schemas.microsoft.com/office/powerpoint/2010/main" val="7190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510790" y="2541306"/>
            <a:ext cx="8197114" cy="2673790"/>
          </a:xfrm>
        </p:spPr>
        <p:txBody>
          <a:bodyPr/>
          <a:lstStyle/>
          <a:p>
            <a:pPr marL="0" indent="0" defTabSz="857250">
              <a:buNone/>
            </a:pPr>
            <a:r>
              <a:rPr lang="en-US" sz="3200" dirty="0" smtClean="0">
                <a:latin typeface="Orgon Slab" panose="02000503000000020004" pitchFamily="50" charset="0"/>
              </a:rPr>
              <a:t>III.	Campus Reports</a:t>
            </a:r>
          </a:p>
          <a:p>
            <a:pPr marL="858838" lvl="1" indent="-858838" defTabSz="685800">
              <a:buNone/>
            </a:pPr>
            <a:r>
              <a:rPr lang="en-US" sz="2800" dirty="0" smtClean="0">
                <a:solidFill>
                  <a:srgbClr val="003B49"/>
                </a:solidFill>
                <a:latin typeface="Orgon Slab" panose="02000503000000020004" pitchFamily="50" charset="0"/>
              </a:rPr>
              <a:t>	B.</a:t>
            </a:r>
            <a:r>
              <a:rPr lang="en-US" sz="2800" dirty="0">
                <a:solidFill>
                  <a:srgbClr val="003B49"/>
                </a:solidFill>
                <a:latin typeface="Orgon Slab" panose="02000503000000020004" pitchFamily="50" charset="0"/>
              </a:rPr>
              <a:t>	</a:t>
            </a:r>
            <a:r>
              <a:rPr lang="en-US" sz="2800" dirty="0" smtClean="0">
                <a:solidFill>
                  <a:srgbClr val="003B49"/>
                </a:solidFill>
                <a:latin typeface="Orgon Slab" panose="02000503000000020004" pitchFamily="50" charset="0"/>
              </a:rPr>
              <a:t>Student Council</a:t>
            </a:r>
            <a:r>
              <a:rPr lang="en-US" sz="2800" dirty="0">
                <a:solidFill>
                  <a:srgbClr val="003B49"/>
                </a:solidFill>
                <a:latin typeface="Orgon Slab" panose="02000503000000020004" pitchFamily="50" charset="0"/>
              </a:rPr>
              <a:t>, </a:t>
            </a:r>
            <a:r>
              <a:rPr lang="en-US" sz="2800" dirty="0" smtClean="0">
                <a:solidFill>
                  <a:srgbClr val="003B49"/>
                </a:solidFill>
                <a:latin typeface="Orgon Slab" panose="02000503000000020004" pitchFamily="50" charset="0"/>
              </a:rPr>
              <a:t>L. Hierlmeier</a:t>
            </a:r>
          </a:p>
          <a:p>
            <a:pPr marL="858838" lvl="1" indent="-858838" defTabSz="685800">
              <a:buNone/>
            </a:pPr>
            <a:r>
              <a:rPr lang="en-US" sz="2800" dirty="0">
                <a:solidFill>
                  <a:srgbClr val="003B49"/>
                </a:solidFill>
                <a:latin typeface="Orgon Slab" panose="02000503000000020004" pitchFamily="50" charset="0"/>
              </a:rPr>
              <a:t>	</a:t>
            </a:r>
            <a:r>
              <a:rPr lang="en-US" sz="2800" dirty="0" smtClean="0">
                <a:solidFill>
                  <a:srgbClr val="003B49"/>
                </a:solidFill>
                <a:latin typeface="Orgon Slab" panose="02000503000000020004" pitchFamily="50" charset="0"/>
              </a:rPr>
              <a:t>	</a:t>
            </a:r>
            <a:r>
              <a:rPr lang="en-US" sz="2800" dirty="0">
                <a:solidFill>
                  <a:srgbClr val="003B49"/>
                </a:solidFill>
                <a:latin typeface="Orgon Slab" panose="02000503000000020004" pitchFamily="50" charset="0"/>
              </a:rPr>
              <a:t>	</a:t>
            </a:r>
            <a:r>
              <a:rPr lang="en-US" sz="2800" dirty="0" smtClean="0">
                <a:solidFill>
                  <a:srgbClr val="003B49"/>
                </a:solidFill>
                <a:latin typeface="Orgon Slab" panose="02000503000000020004" pitchFamily="50" charset="0"/>
              </a:rPr>
              <a:t>	</a:t>
            </a:r>
          </a:p>
          <a:p>
            <a:pPr marL="858838" lvl="1" indent="-858838" defTabSz="685800">
              <a:buNone/>
            </a:pPr>
            <a:r>
              <a:rPr lang="en-US" sz="2800" dirty="0">
                <a:solidFill>
                  <a:srgbClr val="003B49"/>
                </a:solidFill>
                <a:latin typeface="Orgon Slab" panose="02000503000000020004" pitchFamily="50" charset="0"/>
              </a:rPr>
              <a:t>	</a:t>
            </a:r>
            <a:r>
              <a:rPr lang="en-US" sz="2800" dirty="0" smtClean="0">
                <a:solidFill>
                  <a:srgbClr val="003B49"/>
                </a:solidFill>
                <a:latin typeface="Orgon Slab" panose="02000503000000020004" pitchFamily="50" charset="0"/>
              </a:rPr>
              <a:t>	</a:t>
            </a: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845062"/>
            <a:ext cx="8184662" cy="473672"/>
          </a:xfrm>
        </p:spPr>
        <p:txBody>
          <a:bodyPr>
            <a:noAutofit/>
          </a:bodyPr>
          <a:lstStyle/>
          <a:p>
            <a:pPr defTabSz="914400"/>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2" name="Slide Number Placeholder 1"/>
          <p:cNvSpPr>
            <a:spLocks noGrp="1"/>
          </p:cNvSpPr>
          <p:nvPr>
            <p:ph type="sldNum" sz="quarter" idx="14"/>
          </p:nvPr>
        </p:nvSpPr>
        <p:spPr/>
        <p:txBody>
          <a:bodyPr/>
          <a:lstStyle/>
          <a:p>
            <a:fld id="{7E03178D-84EE-4CB8-A279-6A93DE17BCD8}" type="slidenum">
              <a:rPr lang="en-US" smtClean="0"/>
              <a:t>6</a:t>
            </a:fld>
            <a:endParaRPr lang="en-US"/>
          </a:p>
        </p:txBody>
      </p:sp>
    </p:spTree>
    <p:extLst>
      <p:ext uri="{BB962C8B-B14F-4D97-AF65-F5344CB8AC3E}">
        <p14:creationId xmlns:p14="http://schemas.microsoft.com/office/powerpoint/2010/main" val="11491755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1781753"/>
            <a:ext cx="8197114" cy="4537403"/>
          </a:xfrm>
        </p:spPr>
        <p:txBody>
          <a:bodyPr/>
          <a:lstStyle/>
          <a:p>
            <a:r>
              <a:rPr lang="en-US" sz="3200" dirty="0"/>
              <a:t>S&amp;T has 3 semesters (a.k.a. terms) per year </a:t>
            </a:r>
          </a:p>
          <a:p>
            <a:pPr lvl="1"/>
            <a:r>
              <a:rPr lang="en-US" sz="2800" dirty="0"/>
              <a:t>Spring, Summer, Fall</a:t>
            </a:r>
          </a:p>
          <a:p>
            <a:r>
              <a:rPr lang="en-US" sz="3200" dirty="0"/>
              <a:t>Each semester may have multiple sessions</a:t>
            </a:r>
          </a:p>
          <a:p>
            <a:pPr lvl="1"/>
            <a:r>
              <a:rPr lang="en-US" sz="2800" dirty="0"/>
              <a:t>16 week, 8 week, 4 week, 2 week</a:t>
            </a:r>
          </a:p>
          <a:p>
            <a:r>
              <a:rPr lang="en-US" sz="3400" dirty="0"/>
              <a:t>Sessions may be offered concurrently, or consecutively</a:t>
            </a:r>
            <a:endParaRPr lang="en-US" sz="2400" dirty="0"/>
          </a:p>
        </p:txBody>
      </p:sp>
    </p:spTree>
    <p:extLst>
      <p:ext uri="{BB962C8B-B14F-4D97-AF65-F5344CB8AC3E}">
        <p14:creationId xmlns:p14="http://schemas.microsoft.com/office/powerpoint/2010/main" val="4237131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3443" y="1914918"/>
            <a:ext cx="8197114" cy="3864445"/>
          </a:xfrm>
        </p:spPr>
        <p:txBody>
          <a:bodyPr/>
          <a:lstStyle/>
          <a:p>
            <a:r>
              <a:rPr lang="en-US" sz="3200" dirty="0"/>
              <a:t>Current regulations limit the number of hours in an “undergraduate schedule”, without specifying if the limit applies to a semester, a session, or a group of concurrent sessions</a:t>
            </a:r>
          </a:p>
          <a:p>
            <a:r>
              <a:rPr lang="en-US" sz="3200" dirty="0"/>
              <a:t>Current regulations define a “credit hour” as “16 classroom hours” or 48 “laboratory hours”</a:t>
            </a:r>
          </a:p>
        </p:txBody>
      </p:sp>
    </p:spTree>
    <p:extLst>
      <p:ext uri="{BB962C8B-B14F-4D97-AF65-F5344CB8AC3E}">
        <p14:creationId xmlns:p14="http://schemas.microsoft.com/office/powerpoint/2010/main" val="24514092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1781753"/>
            <a:ext cx="8197114" cy="4537403"/>
          </a:xfrm>
        </p:spPr>
        <p:txBody>
          <a:bodyPr/>
          <a:lstStyle/>
          <a:p>
            <a:r>
              <a:rPr lang="en-US" sz="3200" dirty="0"/>
              <a:t>Current regulations do not define “classroom hour” or “laboratory hour”</a:t>
            </a:r>
          </a:p>
          <a:p>
            <a:pPr lvl="1"/>
            <a:r>
              <a:rPr lang="en-US" sz="2800" dirty="0"/>
              <a:t>3 credit hour, 16-week session, MWF class meets 43 times for 50 minutes, plus a two-hour final exam has 2,270 minutes of contact time, or 12.61 hours of contact time per credit hour</a:t>
            </a:r>
          </a:p>
          <a:p>
            <a:pPr lvl="1"/>
            <a:r>
              <a:rPr lang="en-US" sz="2800" dirty="0"/>
              <a:t>1 credit hour, 16-week session, laboratory class which meets 110 minutes once a week, plus a two hour final exam uses 15.66 hours of contact time per credit hour.</a:t>
            </a:r>
            <a:endParaRPr lang="en-US" sz="2400" dirty="0"/>
          </a:p>
        </p:txBody>
      </p:sp>
    </p:spTree>
    <p:extLst>
      <p:ext uri="{BB962C8B-B14F-4D97-AF65-F5344CB8AC3E}">
        <p14:creationId xmlns:p14="http://schemas.microsoft.com/office/powerpoint/2010/main" val="1658541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1950430"/>
            <a:ext cx="8197114" cy="2213198"/>
          </a:xfrm>
        </p:spPr>
        <p:txBody>
          <a:bodyPr/>
          <a:lstStyle/>
          <a:p>
            <a:r>
              <a:rPr lang="en-US" sz="3200" dirty="0"/>
              <a:t>Current regulations do not mention how much time students should expect to spend outside of the classroom/lab studying for a course.</a:t>
            </a:r>
          </a:p>
        </p:txBody>
      </p:sp>
    </p:spTree>
    <p:extLst>
      <p:ext uri="{BB962C8B-B14F-4D97-AF65-F5344CB8AC3E}">
        <p14:creationId xmlns:p14="http://schemas.microsoft.com/office/powerpoint/2010/main" val="2006725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1781753"/>
            <a:ext cx="8197114" cy="4537403"/>
          </a:xfrm>
        </p:spPr>
        <p:txBody>
          <a:bodyPr/>
          <a:lstStyle/>
          <a:p>
            <a:r>
              <a:rPr lang="en-US" sz="3200" dirty="0"/>
              <a:t>S&amp;T</a:t>
            </a:r>
          </a:p>
          <a:p>
            <a:pPr lvl="1"/>
            <a:r>
              <a:rPr lang="en-US" sz="2400" dirty="0"/>
              <a:t>“undergraduate schedule” caps (16-week sessions?)</a:t>
            </a:r>
          </a:p>
          <a:p>
            <a:pPr lvl="1"/>
            <a:r>
              <a:rPr lang="en-US" sz="2400" dirty="0"/>
              <a:t>19 </a:t>
            </a:r>
            <a:r>
              <a:rPr lang="en-US" sz="2400" dirty="0" err="1"/>
              <a:t>hrs</a:t>
            </a:r>
            <a:r>
              <a:rPr lang="en-US" sz="2400" dirty="0"/>
              <a:t> regardless of GPA, and without special approval</a:t>
            </a:r>
          </a:p>
          <a:p>
            <a:pPr lvl="1"/>
            <a:r>
              <a:rPr lang="en-US" sz="2400" dirty="0"/>
              <a:t>20 </a:t>
            </a:r>
            <a:r>
              <a:rPr lang="en-US" sz="2400" dirty="0" err="1"/>
              <a:t>hrs</a:t>
            </a:r>
            <a:r>
              <a:rPr lang="en-US" sz="2400" dirty="0"/>
              <a:t> with GPA over 2.500 + Advisor Approval</a:t>
            </a:r>
          </a:p>
          <a:p>
            <a:pPr lvl="1"/>
            <a:r>
              <a:rPr lang="en-US" sz="2400" dirty="0"/>
              <a:t>21 </a:t>
            </a:r>
            <a:r>
              <a:rPr lang="en-US" sz="2400" dirty="0" err="1"/>
              <a:t>hrs</a:t>
            </a:r>
            <a:r>
              <a:rPr lang="en-US" sz="2400" dirty="0"/>
              <a:t> with GPA over 2.750 + Advisor Approval</a:t>
            </a:r>
          </a:p>
          <a:p>
            <a:pPr lvl="1"/>
            <a:r>
              <a:rPr lang="en-US" sz="2400" dirty="0"/>
              <a:t>22 </a:t>
            </a:r>
            <a:r>
              <a:rPr lang="en-US" sz="2400" dirty="0" err="1"/>
              <a:t>hrs</a:t>
            </a:r>
            <a:r>
              <a:rPr lang="en-US" sz="2400" dirty="0"/>
              <a:t> with GPA over 3.150 + Advisor Approval</a:t>
            </a:r>
          </a:p>
          <a:p>
            <a:pPr lvl="1"/>
            <a:r>
              <a:rPr lang="en-US" sz="2400" dirty="0"/>
              <a:t>Unlimited with department chair approval</a:t>
            </a:r>
          </a:p>
        </p:txBody>
      </p:sp>
    </p:spTree>
    <p:extLst>
      <p:ext uri="{BB962C8B-B14F-4D97-AF65-F5344CB8AC3E}">
        <p14:creationId xmlns:p14="http://schemas.microsoft.com/office/powerpoint/2010/main" val="18553303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1861457"/>
            <a:ext cx="8197114" cy="4180113"/>
          </a:xfrm>
        </p:spPr>
        <p:txBody>
          <a:bodyPr/>
          <a:lstStyle/>
          <a:p>
            <a:r>
              <a:rPr lang="en-US" sz="3200" dirty="0"/>
              <a:t>Mizzou</a:t>
            </a:r>
          </a:p>
          <a:p>
            <a:pPr lvl="1"/>
            <a:r>
              <a:rPr lang="en-US" sz="2400" dirty="0"/>
              <a:t>Fall/Spring Semesters (16-week sessions?) </a:t>
            </a:r>
          </a:p>
          <a:p>
            <a:pPr lvl="2"/>
            <a:r>
              <a:rPr lang="en-US" sz="2400" dirty="0"/>
              <a:t>17 </a:t>
            </a:r>
            <a:r>
              <a:rPr lang="en-US" sz="2400" dirty="0" err="1"/>
              <a:t>hrs</a:t>
            </a:r>
            <a:r>
              <a:rPr lang="en-US" sz="2400" dirty="0"/>
              <a:t> without special approval</a:t>
            </a:r>
          </a:p>
          <a:p>
            <a:pPr lvl="2"/>
            <a:r>
              <a:rPr lang="en-US" sz="2400" dirty="0"/>
              <a:t>18 </a:t>
            </a:r>
            <a:r>
              <a:rPr lang="en-US" sz="2400" dirty="0" err="1"/>
              <a:t>hrs</a:t>
            </a:r>
            <a:r>
              <a:rPr lang="en-US" sz="2400" dirty="0"/>
              <a:t> with approval of Associate Dean for Academic Affairs</a:t>
            </a:r>
          </a:p>
          <a:p>
            <a:pPr lvl="1"/>
            <a:r>
              <a:rPr lang="en-US" sz="2400" dirty="0"/>
              <a:t>Summer Session (8-week sessions?)</a:t>
            </a:r>
          </a:p>
          <a:p>
            <a:pPr lvl="2"/>
            <a:r>
              <a:rPr lang="en-US" sz="2400" dirty="0"/>
              <a:t>6 </a:t>
            </a:r>
            <a:r>
              <a:rPr lang="en-US" sz="2400" dirty="0" err="1"/>
              <a:t>hrs</a:t>
            </a:r>
            <a:r>
              <a:rPr lang="en-US" sz="2400" dirty="0"/>
              <a:t> without special approval</a:t>
            </a:r>
          </a:p>
          <a:p>
            <a:pPr lvl="2"/>
            <a:r>
              <a:rPr lang="en-US" sz="2400" dirty="0"/>
              <a:t>9 </a:t>
            </a:r>
            <a:r>
              <a:rPr lang="en-US" sz="2400" dirty="0" err="1"/>
              <a:t>hrs</a:t>
            </a:r>
            <a:r>
              <a:rPr lang="en-US" sz="2400" dirty="0"/>
              <a:t> with approval of Associate Dean for Academic Affairs</a:t>
            </a:r>
            <a:endParaRPr lang="en-US" sz="2000" dirty="0"/>
          </a:p>
        </p:txBody>
      </p:sp>
    </p:spTree>
    <p:extLst>
      <p:ext uri="{BB962C8B-B14F-4D97-AF65-F5344CB8AC3E}">
        <p14:creationId xmlns:p14="http://schemas.microsoft.com/office/powerpoint/2010/main" val="2101545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2171702"/>
            <a:ext cx="8197114" cy="3510641"/>
          </a:xfrm>
        </p:spPr>
        <p:txBody>
          <a:bodyPr/>
          <a:lstStyle/>
          <a:p>
            <a:r>
              <a:rPr lang="en-US" sz="3200" dirty="0"/>
              <a:t>UMSL</a:t>
            </a:r>
          </a:p>
          <a:p>
            <a:pPr lvl="1"/>
            <a:r>
              <a:rPr lang="en-US" sz="2400" dirty="0"/>
              <a:t>(16-week sessions?)</a:t>
            </a:r>
          </a:p>
          <a:p>
            <a:pPr lvl="1"/>
            <a:r>
              <a:rPr lang="en-US" sz="2400" dirty="0"/>
              <a:t>18 </a:t>
            </a:r>
            <a:r>
              <a:rPr lang="en-US" sz="2400" dirty="0" err="1"/>
              <a:t>hrs</a:t>
            </a:r>
            <a:r>
              <a:rPr lang="en-US" sz="2400" dirty="0"/>
              <a:t> without special approval</a:t>
            </a:r>
          </a:p>
          <a:p>
            <a:pPr lvl="1"/>
            <a:r>
              <a:rPr lang="en-US" sz="2400" dirty="0"/>
              <a:t>Unlimited with approval of Dean</a:t>
            </a:r>
          </a:p>
        </p:txBody>
      </p:sp>
    </p:spTree>
    <p:extLst>
      <p:ext uri="{BB962C8B-B14F-4D97-AF65-F5344CB8AC3E}">
        <p14:creationId xmlns:p14="http://schemas.microsoft.com/office/powerpoint/2010/main" val="2709830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2122716"/>
            <a:ext cx="8197114" cy="3477984"/>
          </a:xfrm>
        </p:spPr>
        <p:txBody>
          <a:bodyPr/>
          <a:lstStyle/>
          <a:p>
            <a:r>
              <a:rPr lang="en-US" sz="3200" dirty="0"/>
              <a:t>UMKC</a:t>
            </a:r>
          </a:p>
          <a:p>
            <a:pPr lvl="1"/>
            <a:r>
              <a:rPr lang="en-US" sz="2400" dirty="0"/>
              <a:t>(16-week sessions?)</a:t>
            </a:r>
          </a:p>
          <a:p>
            <a:pPr lvl="2"/>
            <a:r>
              <a:rPr lang="en-US" sz="2400" dirty="0"/>
              <a:t>17 </a:t>
            </a:r>
            <a:r>
              <a:rPr lang="en-US" sz="2400" dirty="0" err="1"/>
              <a:t>hrs</a:t>
            </a:r>
            <a:r>
              <a:rPr lang="en-US" sz="2400" dirty="0"/>
              <a:t> without special approval</a:t>
            </a:r>
          </a:p>
          <a:p>
            <a:pPr lvl="2"/>
            <a:r>
              <a:rPr lang="en-US" sz="2400" dirty="0"/>
              <a:t>Unlimited with approval of “academic unit”</a:t>
            </a:r>
          </a:p>
          <a:p>
            <a:pPr lvl="1"/>
            <a:r>
              <a:rPr lang="en-US" sz="2400" dirty="0"/>
              <a:t>Summer semesters (8-week sessions?)</a:t>
            </a:r>
          </a:p>
          <a:p>
            <a:pPr lvl="2"/>
            <a:r>
              <a:rPr lang="en-US" sz="2400" dirty="0"/>
              <a:t>8 </a:t>
            </a:r>
            <a:r>
              <a:rPr lang="en-US" sz="2400" dirty="0" err="1"/>
              <a:t>hrs</a:t>
            </a:r>
            <a:r>
              <a:rPr lang="en-US" sz="2400" dirty="0"/>
              <a:t> without special approval</a:t>
            </a:r>
          </a:p>
          <a:p>
            <a:pPr lvl="2"/>
            <a:r>
              <a:rPr lang="en-US" sz="2400" dirty="0"/>
              <a:t>Unlimited with approval of “academic unit”</a:t>
            </a:r>
          </a:p>
        </p:txBody>
      </p:sp>
    </p:spTree>
    <p:extLst>
      <p:ext uri="{BB962C8B-B14F-4D97-AF65-F5344CB8AC3E}">
        <p14:creationId xmlns:p14="http://schemas.microsoft.com/office/powerpoint/2010/main" val="2782776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24E29F4-47F1-4E76-A256-986942059215}"/>
              </a:ext>
            </a:extLst>
          </p:cNvPr>
          <p:cNvSpPr txBox="1">
            <a:spLocks/>
          </p:cNvSpPr>
          <p:nvPr/>
        </p:nvSpPr>
        <p:spPr>
          <a:xfrm>
            <a:off x="126104" y="1790200"/>
            <a:ext cx="4586573" cy="665032"/>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509E2F"/>
                </a:solidFill>
                <a:effectLst/>
                <a:uLnTx/>
                <a:uFillTx/>
                <a:latin typeface="Orgon Slab ExtraLight"/>
                <a:ea typeface="+mn-ea"/>
              </a:rPr>
              <a:t>Proposal from AF&amp;S</a:t>
            </a:r>
            <a:endParaRPr kumimoji="0" lang="en-US" sz="2400" b="0" i="0" u="none" strike="noStrike" kern="1200" cap="none" spc="0" normalizeH="0" baseline="0" noProof="0" dirty="0">
              <a:ln>
                <a:noFill/>
              </a:ln>
              <a:solidFill>
                <a:srgbClr val="509E2F"/>
              </a:solidFill>
              <a:effectLst/>
              <a:uLnTx/>
              <a:uFillTx/>
              <a:latin typeface="Orgon Slab ExtraLight"/>
              <a:ea typeface="+mn-ea"/>
            </a:endParaRPr>
          </a:p>
        </p:txBody>
      </p:sp>
      <p:sp>
        <p:nvSpPr>
          <p:cNvPr id="5" name="Text Placeholder 4">
            <a:extLst>
              <a:ext uri="{FF2B5EF4-FFF2-40B4-BE49-F238E27FC236}">
                <a16:creationId xmlns:a16="http://schemas.microsoft.com/office/drawing/2014/main" id="{513F3F4C-5604-424B-BE37-C0308D196D01}"/>
              </a:ext>
            </a:extLst>
          </p:cNvPr>
          <p:cNvSpPr>
            <a:spLocks noGrp="1"/>
          </p:cNvSpPr>
          <p:nvPr>
            <p:ph type="body" sz="quarter" idx="11"/>
          </p:nvPr>
        </p:nvSpPr>
        <p:spPr>
          <a:xfrm>
            <a:off x="510790" y="2663130"/>
            <a:ext cx="8197114" cy="3470383"/>
          </a:xfrm>
        </p:spPr>
        <p:txBody>
          <a:bodyPr/>
          <a:lstStyle/>
          <a:p>
            <a:r>
              <a:rPr lang="en-US" dirty="0"/>
              <a:t>Stop using GPA to calculate maximum academic load</a:t>
            </a:r>
          </a:p>
          <a:p>
            <a:r>
              <a:rPr lang="en-US" dirty="0"/>
              <a:t>Explicitly specify maximum academic load for 16, 8, 4 and 2 week sessions</a:t>
            </a:r>
          </a:p>
          <a:p>
            <a:r>
              <a:rPr lang="en-US" dirty="0"/>
              <a:t>Clearly specify the time commitment for credit hour of work, including time spend outside of the classroom/lab</a:t>
            </a:r>
          </a:p>
          <a:p>
            <a:r>
              <a:rPr lang="en-US" dirty="0"/>
              <a:t>Specify limits for overlapping sessions</a:t>
            </a:r>
          </a:p>
          <a:p>
            <a:r>
              <a:rPr lang="en-US" dirty="0"/>
              <a:t>Limit the number of credit hours from short (8/4/2 week) sessions toward an undergraduate degree</a:t>
            </a:r>
          </a:p>
          <a:p>
            <a:endParaRPr lang="en-US" dirty="0"/>
          </a:p>
        </p:txBody>
      </p:sp>
    </p:spTree>
    <p:extLst>
      <p:ext uri="{BB962C8B-B14F-4D97-AF65-F5344CB8AC3E}">
        <p14:creationId xmlns:p14="http://schemas.microsoft.com/office/powerpoint/2010/main" val="21879802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24E29F4-47F1-4E76-A256-986942059215}"/>
              </a:ext>
            </a:extLst>
          </p:cNvPr>
          <p:cNvSpPr txBox="1">
            <a:spLocks/>
          </p:cNvSpPr>
          <p:nvPr/>
        </p:nvSpPr>
        <p:spPr>
          <a:xfrm>
            <a:off x="611692" y="1635455"/>
            <a:ext cx="7920616" cy="665032"/>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Lucida Grande"/>
              <a:buNone/>
              <a:tabLst/>
              <a:defRPr/>
            </a:pPr>
            <a:r>
              <a:rPr kumimoji="0" lang="en-US" sz="3200" b="1"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Motion #1 - Maximum Academic Load</a:t>
            </a:r>
            <a:endParaRPr kumimoji="0" lang="en-US" sz="32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513F3F4C-5604-424B-BE37-C0308D196D01}"/>
              </a:ext>
            </a:extLst>
          </p:cNvPr>
          <p:cNvSpPr>
            <a:spLocks noGrp="1"/>
          </p:cNvSpPr>
          <p:nvPr>
            <p:ph type="body" sz="quarter" idx="11"/>
          </p:nvPr>
        </p:nvSpPr>
        <p:spPr>
          <a:xfrm>
            <a:off x="473443" y="2300487"/>
            <a:ext cx="8197114" cy="3470383"/>
          </a:xfrm>
        </p:spPr>
        <p:txBody>
          <a:bodyPr/>
          <a:lstStyle/>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Whereas,</a:t>
            </a:r>
            <a:endParaRPr lang="en-US" dirty="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Students need to allocate sufficient time to prepare, attend, and study for their classes</a:t>
            </a:r>
          </a:p>
          <a:p>
            <a:pPr marL="0" marR="0" indent="0">
              <a:spcBef>
                <a:spcPts val="0"/>
              </a:spcBef>
              <a:spcAft>
                <a:spcPts val="0"/>
              </a:spcAft>
              <a:buNone/>
            </a:pPr>
            <a:r>
              <a:rPr lang="en-US" sz="900" dirty="0">
                <a:effectLst/>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Whereas, </a:t>
            </a:r>
          </a:p>
          <a:p>
            <a:pPr marL="0" marR="0" indent="0">
              <a:spcBef>
                <a:spcPts val="0"/>
              </a:spcBef>
              <a:spcAft>
                <a:spcPts val="0"/>
              </a:spcAft>
              <a:buNone/>
            </a:pPr>
            <a:r>
              <a:rPr lang="en-US" sz="2400" dirty="0">
                <a:effectLst/>
                <a:ea typeface="Calibri" panose="020F0502020204030204" pitchFamily="34" charset="0"/>
                <a:cs typeface="Times New Roman" panose="02020603050405020304" pitchFamily="18" charset="0"/>
              </a:rPr>
              <a:t>Instructors may feel pressure to lower the quality and scope of courses when their students have insufficient time to devote to their class</a:t>
            </a:r>
          </a:p>
          <a:p>
            <a:pPr marL="0" marR="0" indent="0">
              <a:spcBef>
                <a:spcPts val="0"/>
              </a:spcBef>
              <a:spcAft>
                <a:spcPts val="0"/>
              </a:spcAft>
              <a:buNone/>
            </a:pPr>
            <a:r>
              <a:rPr lang="en-US" sz="900" dirty="0">
                <a:effectLst/>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Whereas,</a:t>
            </a:r>
            <a:endParaRPr lang="en-US" dirty="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Students need time for non-academic pursuits and 	obligations</a:t>
            </a:r>
          </a:p>
          <a:p>
            <a:pPr marL="0" marR="0" indent="0">
              <a:spcBef>
                <a:spcPts val="0"/>
              </a:spcBef>
              <a:spcAft>
                <a:spcPts val="0"/>
              </a:spcAft>
              <a:buNone/>
            </a:pPr>
            <a:endParaRPr lang="en-US" dirty="0">
              <a:effectLst/>
              <a:ea typeface="Calibri" panose="020F0502020204030204" pitchFamily="34" charset="0"/>
              <a:cs typeface="Times New Roman" panose="02020603050405020304" pitchFamily="18" charset="0"/>
            </a:endParaRPr>
          </a:p>
          <a:p>
            <a:pPr marL="0" marR="0" indent="0" algn="ctr">
              <a:spcBef>
                <a:spcPts val="0"/>
              </a:spcBef>
              <a:spcAft>
                <a:spcPts val="0"/>
              </a:spcAft>
              <a:buNone/>
            </a:pPr>
            <a:r>
              <a:rPr lang="en-US" sz="1600" i="1" dirty="0">
                <a:cs typeface="Times New Roman" panose="02020603050405020304" pitchFamily="18" charset="0"/>
              </a:rPr>
              <a:t>(motion continues on next page)</a:t>
            </a:r>
            <a:endParaRPr lang="en-US" sz="1600" i="1" dirty="0"/>
          </a:p>
        </p:txBody>
      </p:sp>
    </p:spTree>
    <p:extLst>
      <p:ext uri="{BB962C8B-B14F-4D97-AF65-F5344CB8AC3E}">
        <p14:creationId xmlns:p14="http://schemas.microsoft.com/office/powerpoint/2010/main" val="141962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10790" y="2605087"/>
            <a:ext cx="8197114" cy="4463159"/>
          </a:xfrm>
        </p:spPr>
        <p:txBody>
          <a:bodyPr/>
          <a:lstStyle/>
          <a:p>
            <a:pPr marL="0" indent="0" defTabSz="857250">
              <a:buNone/>
            </a:pPr>
            <a:r>
              <a:rPr lang="en-US" sz="3600" dirty="0" smtClean="0">
                <a:latin typeface="Orgon Slab" panose="02000503000000020004" pitchFamily="50" charset="0"/>
              </a:rPr>
              <a:t>IV.	</a:t>
            </a:r>
            <a:r>
              <a:rPr lang="en-US" sz="3600" dirty="0">
                <a:latin typeface="Orgon Slab" panose="02000503000000020004" pitchFamily="50" charset="0"/>
              </a:rPr>
              <a:t>President’s </a:t>
            </a:r>
            <a:r>
              <a:rPr lang="en-US" sz="3600" dirty="0" smtClean="0">
                <a:latin typeface="Orgon Slab" panose="02000503000000020004" pitchFamily="50" charset="0"/>
              </a:rPr>
              <a:t>Report</a:t>
            </a:r>
          </a:p>
          <a:p>
            <a:pPr marL="0" indent="0" defTabSz="857250">
              <a:buNone/>
            </a:pPr>
            <a:r>
              <a:rPr lang="en-US" sz="3600" b="1" dirty="0" smtClean="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S. Raper</a:t>
            </a:r>
            <a:endParaRPr lang="en-US" sz="3600" dirty="0">
              <a:solidFill>
                <a:srgbClr val="003B49"/>
              </a:solidFill>
              <a:latin typeface="Orgon Slab" panose="02000503000000020004" pitchFamily="50" charset="0"/>
            </a:endParaRPr>
          </a:p>
        </p:txBody>
      </p:sp>
      <p:sp>
        <p:nvSpPr>
          <p:cNvPr id="4" name="Text Placeholder 3"/>
          <p:cNvSpPr>
            <a:spLocks noGrp="1"/>
          </p:cNvSpPr>
          <p:nvPr>
            <p:ph type="body" sz="quarter" idx="12"/>
          </p:nvPr>
        </p:nvSpPr>
        <p:spPr>
          <a:xfrm>
            <a:off x="510790" y="1790003"/>
            <a:ext cx="8184662" cy="473672"/>
          </a:xfrm>
        </p:spPr>
        <p:txBody>
          <a:bodyPr>
            <a:noAutofit/>
          </a:bodyPr>
          <a:lstStyle/>
          <a:p>
            <a:r>
              <a:rPr lang="en-US" sz="3600" dirty="0">
                <a:latin typeface="Orgon Slab" panose="02000503000000020004" pitchFamily="50" charset="0"/>
              </a:rPr>
              <a:t>Agenda</a:t>
            </a:r>
          </a:p>
        </p:txBody>
      </p:sp>
      <p:sp>
        <p:nvSpPr>
          <p:cNvPr id="3" name="Slide Number Placeholder 2"/>
          <p:cNvSpPr>
            <a:spLocks noGrp="1"/>
          </p:cNvSpPr>
          <p:nvPr>
            <p:ph type="sldNum" sz="quarter" idx="14"/>
          </p:nvPr>
        </p:nvSpPr>
        <p:spPr/>
        <p:txBody>
          <a:bodyPr/>
          <a:lstStyle/>
          <a:p>
            <a:fld id="{7E03178D-84EE-4CB8-A279-6A93DE17BCD8}" type="slidenum">
              <a:rPr lang="en-US" smtClean="0"/>
              <a:t>7</a:t>
            </a:fld>
            <a:endParaRPr lang="en-US"/>
          </a:p>
        </p:txBody>
      </p:sp>
    </p:spTree>
    <p:extLst>
      <p:ext uri="{BB962C8B-B14F-4D97-AF65-F5344CB8AC3E}">
        <p14:creationId xmlns:p14="http://schemas.microsoft.com/office/powerpoint/2010/main" val="7866917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3F3F4C-5604-424B-BE37-C0308D196D01}"/>
              </a:ext>
            </a:extLst>
          </p:cNvPr>
          <p:cNvSpPr>
            <a:spLocks noGrp="1"/>
          </p:cNvSpPr>
          <p:nvPr>
            <p:ph type="body" sz="quarter" idx="11"/>
          </p:nvPr>
        </p:nvSpPr>
        <p:spPr>
          <a:xfrm>
            <a:off x="611692" y="1892524"/>
            <a:ext cx="8197114" cy="3470383"/>
          </a:xfrm>
        </p:spPr>
        <p:txBody>
          <a:bodyPr/>
          <a:lstStyle/>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Whereas, </a:t>
            </a: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Current regulations arguably limit student academic load for 16-week sessions, but are silent on the limits for shorter sessions, and overlapping sessions</a:t>
            </a:r>
          </a:p>
          <a:p>
            <a:pPr marL="0" marR="0" indent="0">
              <a:spcBef>
                <a:spcPts val="0"/>
              </a:spcBef>
              <a:spcAft>
                <a:spcPts val="0"/>
              </a:spcAft>
              <a:buNone/>
            </a:pPr>
            <a:endParaRPr lang="en-US" dirty="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Resolved,</a:t>
            </a:r>
          </a:p>
          <a:p>
            <a:pPr marL="0" marR="0" indent="0">
              <a:spcBef>
                <a:spcPts val="0"/>
              </a:spcBef>
              <a:spcAft>
                <a:spcPts val="0"/>
              </a:spcAft>
              <a:buNone/>
            </a:pPr>
            <a:r>
              <a:rPr lang="en-US" dirty="0">
                <a:ea typeface="Calibri" panose="020F0502020204030204" pitchFamily="34" charset="0"/>
                <a:cs typeface="Times New Roman" panose="02020603050405020304" pitchFamily="18" charset="0"/>
              </a:rPr>
              <a:t>That t</a:t>
            </a:r>
            <a:r>
              <a:rPr lang="en-US" dirty="0">
                <a:effectLst/>
                <a:ea typeface="Calibri" panose="020F0502020204030204" pitchFamily="34" charset="0"/>
                <a:cs typeface="Times New Roman" panose="02020603050405020304" pitchFamily="18" charset="0"/>
              </a:rPr>
              <a:t>he S&amp;T Faculty Senate approves the following changes to the S&amp;T Student Academic Regulations </a:t>
            </a:r>
            <a:r>
              <a:rPr lang="en-US" i="1" dirty="0">
                <a:effectLst/>
                <a:ea typeface="Calibri" panose="020F0502020204030204" pitchFamily="34" charset="0"/>
                <a:cs typeface="Times New Roman" panose="02020603050405020304" pitchFamily="18" charset="0"/>
              </a:rPr>
              <a:t>(</a:t>
            </a:r>
            <a:r>
              <a:rPr lang="en-US" i="1" strike="sngStrike" dirty="0">
                <a:effectLst/>
                <a:ea typeface="Calibri" panose="020F0502020204030204" pitchFamily="34" charset="0"/>
                <a:cs typeface="Times New Roman" panose="02020603050405020304" pitchFamily="18" charset="0"/>
              </a:rPr>
              <a:t>strike-out</a:t>
            </a:r>
            <a:r>
              <a:rPr lang="en-US" i="1" dirty="0">
                <a:effectLst/>
                <a:ea typeface="Calibri" panose="020F0502020204030204" pitchFamily="34" charset="0"/>
                <a:cs typeface="Times New Roman" panose="02020603050405020304" pitchFamily="18" charset="0"/>
              </a:rPr>
              <a:t> text to be removed, and </a:t>
            </a:r>
            <a:r>
              <a:rPr lang="en-US" i="1" u="sng" dirty="0">
                <a:effectLst/>
                <a:ea typeface="Calibri" panose="020F0502020204030204" pitchFamily="34" charset="0"/>
                <a:cs typeface="Times New Roman" panose="02020603050405020304" pitchFamily="18" charset="0"/>
              </a:rPr>
              <a:t>underlined</a:t>
            </a:r>
            <a:r>
              <a:rPr lang="en-US" i="1" dirty="0">
                <a:effectLst/>
                <a:ea typeface="Calibri" panose="020F0502020204030204" pitchFamily="34" charset="0"/>
                <a:cs typeface="Times New Roman" panose="02020603050405020304" pitchFamily="18" charset="0"/>
              </a:rPr>
              <a:t> text to be added)</a:t>
            </a:r>
          </a:p>
          <a:p>
            <a:pPr marL="0" marR="0" indent="0">
              <a:spcBef>
                <a:spcPts val="0"/>
              </a:spcBef>
              <a:spcAft>
                <a:spcPts val="0"/>
              </a:spcAft>
              <a:buNone/>
            </a:pPr>
            <a:endParaRPr lang="en-US" i="1" dirty="0">
              <a:cs typeface="Times New Roman" panose="02020603050405020304" pitchFamily="18" charset="0"/>
            </a:endParaRPr>
          </a:p>
          <a:p>
            <a:pPr marL="0" marR="0" indent="0">
              <a:spcBef>
                <a:spcPts val="0"/>
              </a:spcBef>
              <a:spcAft>
                <a:spcPts val="0"/>
              </a:spcAft>
              <a:buNone/>
            </a:pPr>
            <a:endParaRPr lang="en-US" i="1" dirty="0">
              <a:cs typeface="Times New Roman" panose="02020603050405020304" pitchFamily="18" charset="0"/>
            </a:endParaRPr>
          </a:p>
          <a:p>
            <a:pPr marL="0" marR="0" indent="0">
              <a:spcBef>
                <a:spcPts val="0"/>
              </a:spcBef>
              <a:spcAft>
                <a:spcPts val="0"/>
              </a:spcAft>
              <a:buNone/>
            </a:pPr>
            <a:endParaRPr lang="en-US" i="1" dirty="0">
              <a:cs typeface="Times New Roman" panose="02020603050405020304" pitchFamily="18" charset="0"/>
            </a:endParaRPr>
          </a:p>
          <a:p>
            <a:pPr marL="0" indent="0" algn="ctr">
              <a:spcBef>
                <a:spcPts val="0"/>
              </a:spcBef>
              <a:buNone/>
            </a:pPr>
            <a:r>
              <a:rPr lang="en-US" sz="1600" i="1" dirty="0">
                <a:cs typeface="Times New Roman" panose="02020603050405020304" pitchFamily="18" charset="0"/>
              </a:rPr>
              <a:t>(motion continues on next page)</a:t>
            </a:r>
            <a:endParaRPr lang="en-US" sz="1600" i="1" dirty="0"/>
          </a:p>
          <a:p>
            <a:pPr marL="0" marR="0" indent="0">
              <a:spcBef>
                <a:spcPts val="0"/>
              </a:spcBef>
              <a:spcAft>
                <a:spcPts val="0"/>
              </a:spcAft>
              <a:buNone/>
            </a:pPr>
            <a:endParaRPr lang="en-US" dirty="0"/>
          </a:p>
        </p:txBody>
      </p:sp>
    </p:spTree>
    <p:extLst>
      <p:ext uri="{BB962C8B-B14F-4D97-AF65-F5344CB8AC3E}">
        <p14:creationId xmlns:p14="http://schemas.microsoft.com/office/powerpoint/2010/main" val="1199809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3F3F4C-5604-424B-BE37-C0308D196D01}"/>
              </a:ext>
            </a:extLst>
          </p:cNvPr>
          <p:cNvSpPr>
            <a:spLocks noGrp="1"/>
          </p:cNvSpPr>
          <p:nvPr>
            <p:ph type="body" sz="quarter" idx="11"/>
          </p:nvPr>
        </p:nvSpPr>
        <p:spPr>
          <a:xfrm>
            <a:off x="611692" y="1533378"/>
            <a:ext cx="8197114" cy="5022167"/>
          </a:xfrm>
        </p:spPr>
        <p:txBody>
          <a:bodyPr/>
          <a:lstStyle/>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III. Schedules / A. Definition of Credit Hour and Grade Point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strike="sngStrike"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strike="sngStrike" dirty="0">
                <a:effectLst/>
                <a:latin typeface="Times New Roman" panose="02020603050405020304" pitchFamily="18" charset="0"/>
                <a:ea typeface="Calibri" panose="020F0502020204030204" pitchFamily="34" charset="0"/>
                <a:cs typeface="Times New Roman" panose="02020603050405020304" pitchFamily="18" charset="0"/>
              </a:rPr>
              <a:t>A credit hour is the credit obtained for satisfactorily passing course of approximately 16 classroom hours. Three laboratory hours are considered the equivalent of one classroom hour.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A credit hour is the credit obtained from passing a course requiring approximately 800 minutes of instructional time during a session.  Students may need to spend an additional 1,600 minutes preparing and studying, for a total time commitment during the session of 2,400 minutes.  </a:t>
            </a:r>
          </a:p>
          <a:p>
            <a:pPr marL="0" marR="0" indent="0">
              <a:spcBef>
                <a:spcPts val="0"/>
              </a:spcBef>
              <a:spcAft>
                <a:spcPts val="0"/>
              </a:spcAft>
              <a:buNone/>
            </a:pPr>
            <a:endParaRPr lang="en-US" sz="1800" u="sng" dirty="0">
              <a:latin typeface="Times New Roman" panose="02020603050405020304" pitchFamily="18" charset="0"/>
              <a:cs typeface="Times New Roman" panose="02020603050405020304" pitchFamily="18" charset="0"/>
            </a:endParaRPr>
          </a:p>
          <a:p>
            <a:pPr marL="0" indent="0">
              <a:spcBef>
                <a:spcPts val="0"/>
              </a:spcBef>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During a 16-week session, this time is normally divided into 50 minutes of instruction per week, and 100 minutes of preparation/studying time per week, for lecture courses.  Laboratory and experiential learning courses may choose a different balance between instructional and preparation/study time, but the total time commitment will still be approximately 2,400 minutes per session.</a:t>
            </a:r>
          </a:p>
          <a:p>
            <a:pPr marL="0" marR="0" indent="0">
              <a:spcBef>
                <a:spcPts val="0"/>
              </a:spcBef>
              <a:spcAft>
                <a:spcPts val="0"/>
              </a:spcAft>
              <a:buNone/>
            </a:pPr>
            <a:endParaRPr lang="en-US" sz="1800" dirty="0"/>
          </a:p>
          <a:p>
            <a:pPr marL="0" indent="0" algn="ctr">
              <a:spcBef>
                <a:spcPts val="0"/>
              </a:spcBef>
              <a:buNone/>
            </a:pPr>
            <a:r>
              <a:rPr lang="en-US" sz="1800" i="1" dirty="0">
                <a:cs typeface="Times New Roman" panose="02020603050405020304" pitchFamily="18" charset="0"/>
              </a:rPr>
              <a:t>(motion continues on next page)</a:t>
            </a:r>
            <a:endParaRPr lang="en-US" sz="1800" i="1" dirty="0"/>
          </a:p>
          <a:p>
            <a:pPr marL="0" marR="0" indent="0">
              <a:spcBef>
                <a:spcPts val="0"/>
              </a:spcBef>
              <a:spcAft>
                <a:spcPts val="0"/>
              </a:spcAft>
              <a:buNone/>
            </a:pPr>
            <a:endParaRPr lang="en-US" sz="1800" dirty="0"/>
          </a:p>
        </p:txBody>
      </p:sp>
    </p:spTree>
    <p:extLst>
      <p:ext uri="{BB962C8B-B14F-4D97-AF65-F5344CB8AC3E}">
        <p14:creationId xmlns:p14="http://schemas.microsoft.com/office/powerpoint/2010/main" val="3364885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3F3F4C-5604-424B-BE37-C0308D196D01}"/>
              </a:ext>
            </a:extLst>
          </p:cNvPr>
          <p:cNvSpPr>
            <a:spLocks noGrp="1"/>
          </p:cNvSpPr>
          <p:nvPr>
            <p:ph type="body" sz="quarter" idx="11"/>
          </p:nvPr>
        </p:nvSpPr>
        <p:spPr>
          <a:xfrm>
            <a:off x="611692" y="1892524"/>
            <a:ext cx="8197114" cy="4663021"/>
          </a:xfrm>
        </p:spPr>
        <p:txBody>
          <a:bodyPr/>
          <a:lstStyle/>
          <a:p>
            <a:pPr marL="0" marR="0" indent="0">
              <a:spcBef>
                <a:spcPts val="0"/>
              </a:spcBef>
              <a:spcAft>
                <a:spcPts val="0"/>
              </a:spcAft>
              <a:buNone/>
            </a:pPr>
            <a:r>
              <a:rPr lang="en-US" sz="1800" b="1" dirty="0">
                <a:latin typeface="Times New Roman" panose="02020603050405020304" pitchFamily="18" charset="0"/>
                <a:ea typeface="Calibri" panose="020F0502020204030204" pitchFamily="34" charset="0"/>
                <a:cs typeface="Times New Roman" panose="02020603050405020304" pitchFamily="18" charset="0"/>
              </a:rPr>
              <a:t>B</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Permissible Schedules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strike="sngStrike" dirty="0">
                <a:effectLst/>
                <a:latin typeface="Times New Roman" panose="02020603050405020304" pitchFamily="18" charset="0"/>
                <a:ea typeface="Calibri" panose="020F0502020204030204" pitchFamily="34" charset="0"/>
                <a:cs typeface="Times New Roman" panose="02020603050405020304" pitchFamily="18" charset="0"/>
              </a:rPr>
              <a:t>The normal undergraduate schedule consists of not more than 19 credit hours. If the student has a grade point average of 2.500 or higher (see Section VIII.H, Determining Scholastic Standing) they may, with the permission of his/her advisor, take extra hours according to the following schedule: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strike="sngStrike"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strike="sngStrike" dirty="0">
                <a:effectLst/>
                <a:latin typeface="Times New Roman" panose="02020603050405020304" pitchFamily="18" charset="0"/>
                <a:ea typeface="Calibri" panose="020F0502020204030204" pitchFamily="34" charset="0"/>
                <a:cs typeface="Times New Roman" panose="02020603050405020304" pitchFamily="18" charset="0"/>
              </a:rPr>
              <a:t>• Cumulative GPA 2.500 or above - 1 extra hour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strike="sngStrike" dirty="0">
                <a:effectLst/>
                <a:latin typeface="Times New Roman" panose="02020603050405020304" pitchFamily="18" charset="0"/>
                <a:ea typeface="Calibri" panose="020F0502020204030204" pitchFamily="34" charset="0"/>
                <a:cs typeface="Times New Roman" panose="02020603050405020304" pitchFamily="18" charset="0"/>
              </a:rPr>
              <a:t>• Cumulative GPA 2.750 or above - 2 extra hours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strike="sngStrike" dirty="0">
                <a:effectLst/>
                <a:latin typeface="Times New Roman" panose="02020603050405020304" pitchFamily="18" charset="0"/>
                <a:ea typeface="Calibri" panose="020F0502020204030204" pitchFamily="34" charset="0"/>
                <a:cs typeface="Times New Roman" panose="02020603050405020304" pitchFamily="18" charset="0"/>
              </a:rPr>
              <a:t>• Cumulative GPA 3.150 or above - 3 extra hours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strike="sngStrike" dirty="0">
                <a:effectLst/>
                <a:latin typeface="Times New Roman" panose="02020603050405020304" pitchFamily="18" charset="0"/>
                <a:ea typeface="Calibri" panose="020F0502020204030204" pitchFamily="34" charset="0"/>
                <a:cs typeface="Times New Roman" panose="02020603050405020304" pitchFamily="18" charset="0"/>
              </a:rPr>
              <a:t>For additional hours or for any schedule exceeding 23 hours, including military courses, the student must petition their department chair.</a:t>
            </a:r>
          </a:p>
          <a:p>
            <a:pPr marL="0" marR="0" indent="0">
              <a:spcBef>
                <a:spcPts val="0"/>
              </a:spcBef>
              <a:spcAft>
                <a:spcPts val="0"/>
              </a:spcAft>
              <a:buNone/>
            </a:pPr>
            <a:endParaRPr lang="en-US" sz="1800" strike="sngStrike" dirty="0">
              <a:latin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strike="sngStrike" dirty="0">
              <a:latin typeface="Times New Roman" panose="02020603050405020304" pitchFamily="18" charset="0"/>
              <a:cs typeface="Times New Roman" panose="02020603050405020304" pitchFamily="18" charset="0"/>
            </a:endParaRPr>
          </a:p>
          <a:p>
            <a:pPr marL="0" indent="0" algn="ctr">
              <a:spcBef>
                <a:spcPts val="0"/>
              </a:spcBef>
              <a:buNone/>
            </a:pPr>
            <a:r>
              <a:rPr lang="en-US" sz="1800" i="1" dirty="0">
                <a:cs typeface="Times New Roman" panose="02020603050405020304" pitchFamily="18" charset="0"/>
              </a:rPr>
              <a:t>(motion continues on next page)</a:t>
            </a:r>
            <a:endParaRPr lang="en-US" sz="1800" i="1" dirty="0"/>
          </a:p>
          <a:p>
            <a:pPr marL="0" marR="0" indent="0">
              <a:spcBef>
                <a:spcPts val="0"/>
              </a:spcBef>
              <a:spcAft>
                <a:spcPts val="0"/>
              </a:spcAft>
              <a:buNone/>
            </a:pPr>
            <a:endParaRPr lang="en-US" sz="1800" dirty="0"/>
          </a:p>
        </p:txBody>
      </p:sp>
    </p:spTree>
    <p:extLst>
      <p:ext uri="{BB962C8B-B14F-4D97-AF65-F5344CB8AC3E}">
        <p14:creationId xmlns:p14="http://schemas.microsoft.com/office/powerpoint/2010/main" val="27607771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3F3F4C-5604-424B-BE37-C0308D196D01}"/>
              </a:ext>
            </a:extLst>
          </p:cNvPr>
          <p:cNvSpPr>
            <a:spLocks noGrp="1"/>
          </p:cNvSpPr>
          <p:nvPr>
            <p:ph type="body" sz="quarter" idx="11"/>
          </p:nvPr>
        </p:nvSpPr>
        <p:spPr>
          <a:xfrm>
            <a:off x="492369" y="1892524"/>
            <a:ext cx="8316437" cy="4663021"/>
          </a:xfrm>
        </p:spPr>
        <p:txBody>
          <a:bodyPr/>
          <a:lstStyle/>
          <a:p>
            <a:pPr marL="0" marR="0" indent="0">
              <a:spcBef>
                <a:spcPts val="0"/>
              </a:spcBef>
              <a:spcAft>
                <a:spcPts val="0"/>
              </a:spcAft>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Undergraduate academic schedules should not require a student to spend more than 3,000 minutes in any week to prepare for, attend, and study for their courses. If the student is enrolled in a single session at a time, this will translate to a maximum number of credit hours of:</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 20 credit hours during a 16-week session</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 10 credit hours during an 8-week session</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 5 credit hours during a 4-week session</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 2 credit hours during a 2-week session</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u="sng"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u="sng"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buNone/>
            </a:pPr>
            <a:endParaRPr lang="en-US" sz="1800" u="sng" dirty="0">
              <a:latin typeface="Calibri" panose="020F0502020204030204" pitchFamily="34" charset="0"/>
              <a:ea typeface="Calibri" panose="020F0502020204030204" pitchFamily="34" charset="0"/>
              <a:cs typeface="Times New Roman" panose="02020603050405020304" pitchFamily="18" charset="0"/>
            </a:endParaRPr>
          </a:p>
          <a:p>
            <a:pPr marL="0" indent="0" algn="ctr">
              <a:spcBef>
                <a:spcPts val="0"/>
              </a:spcBef>
              <a:buNone/>
            </a:pPr>
            <a:r>
              <a:rPr lang="en-US" sz="1800" i="1" dirty="0">
                <a:cs typeface="Times New Roman" panose="02020603050405020304" pitchFamily="18" charset="0"/>
              </a:rPr>
              <a:t>(motion continues on next page)</a:t>
            </a:r>
            <a:endParaRPr lang="en-US" sz="1800" i="1" dirty="0"/>
          </a:p>
          <a:p>
            <a:pPr marL="0" marR="0" indent="0">
              <a:spcBef>
                <a:spcPts val="0"/>
              </a:spcBef>
              <a:spcAft>
                <a:spcPts val="0"/>
              </a:spcAft>
              <a:buNone/>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4862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3F3F4C-5604-424B-BE37-C0308D196D01}"/>
              </a:ext>
            </a:extLst>
          </p:cNvPr>
          <p:cNvSpPr>
            <a:spLocks noGrp="1"/>
          </p:cNvSpPr>
          <p:nvPr>
            <p:ph type="body" sz="quarter" idx="11"/>
          </p:nvPr>
        </p:nvSpPr>
        <p:spPr>
          <a:xfrm>
            <a:off x="492369" y="1892524"/>
            <a:ext cx="8316437" cy="4663021"/>
          </a:xfrm>
        </p:spPr>
        <p:txBody>
          <a:bodyPr/>
          <a:lstStyle/>
          <a:p>
            <a:pPr marL="0" marR="0" indent="0">
              <a:spcBef>
                <a:spcPts val="0"/>
              </a:spcBef>
              <a:spcAft>
                <a:spcPts val="0"/>
              </a:spcAft>
              <a:buNone/>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If a student is simultaneously enrolled in a 4-week and 16-week sessions, the following limits apply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u="sng" dirty="0">
                <a:effectLst/>
                <a:latin typeface="Times New Roman" panose="02020603050405020304" pitchFamily="18" charset="0"/>
                <a:ea typeface="Calibri" panose="020F0502020204030204" pitchFamily="34" charset="0"/>
                <a:cs typeface="Times New Roman" panose="02020603050405020304" pitchFamily="18" charset="0"/>
              </a:rPr>
              <a:t>• 1 credit hour in the 4-week session limits the 16-week session enrollment to 16 credit hours</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u="sng" dirty="0">
                <a:effectLst/>
                <a:latin typeface="Times New Roman" panose="02020603050405020304" pitchFamily="18" charset="0"/>
                <a:ea typeface="Calibri" panose="020F0502020204030204" pitchFamily="34" charset="0"/>
                <a:cs typeface="Times New Roman" panose="02020603050405020304" pitchFamily="18" charset="0"/>
              </a:rPr>
              <a:t>• 2 credit hours in the 4-week session limits the 16-week session enrollment to 12 credit hours</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u="sng" dirty="0">
                <a:effectLst/>
                <a:latin typeface="Times New Roman" panose="02020603050405020304" pitchFamily="18" charset="0"/>
                <a:ea typeface="Calibri" panose="020F0502020204030204" pitchFamily="34" charset="0"/>
                <a:cs typeface="Times New Roman" panose="02020603050405020304" pitchFamily="18" charset="0"/>
              </a:rPr>
              <a:t>• 3 credit hours in the 4-week session limits the 16-week session enrollment to 8 credit hours</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u="sng" dirty="0">
                <a:effectLst/>
                <a:latin typeface="Times New Roman" panose="02020603050405020304" pitchFamily="18" charset="0"/>
                <a:ea typeface="Calibri" panose="020F0502020204030204" pitchFamily="34" charset="0"/>
                <a:cs typeface="Times New Roman" panose="02020603050405020304" pitchFamily="18" charset="0"/>
              </a:rPr>
              <a:t>• 4 credit hours in the 4-week session limits the 16-week session enrollment to 4 credit hours</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u="sng" dirty="0">
                <a:effectLst/>
                <a:latin typeface="Times New Roman" panose="02020603050405020304" pitchFamily="18" charset="0"/>
                <a:ea typeface="Calibri" panose="020F0502020204030204" pitchFamily="34" charset="0"/>
                <a:cs typeface="Times New Roman" panose="02020603050405020304" pitchFamily="18" charset="0"/>
              </a:rPr>
              <a:t>• 5 credit hours in the 4-week session prohibits simultaneous enrollment in a 16-week session</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Students schedules which exceed these limits require the permission of the student's academic advisor, and chair of the advising department. </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spcBef>
                <a:spcPts val="0"/>
              </a:spcBef>
              <a:buNone/>
            </a:pPr>
            <a:r>
              <a:rPr lang="en-US" sz="1800" i="1" dirty="0">
                <a:cs typeface="Times New Roman" panose="02020603050405020304" pitchFamily="18" charset="0"/>
              </a:rPr>
              <a:t>(end of motion #1)</a:t>
            </a:r>
            <a:endParaRPr lang="en-US" sz="1800" i="1" dirty="0"/>
          </a:p>
        </p:txBody>
      </p:sp>
    </p:spTree>
    <p:extLst>
      <p:ext uri="{BB962C8B-B14F-4D97-AF65-F5344CB8AC3E}">
        <p14:creationId xmlns:p14="http://schemas.microsoft.com/office/powerpoint/2010/main" val="483902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24E29F4-47F1-4E76-A256-986942059215}"/>
              </a:ext>
            </a:extLst>
          </p:cNvPr>
          <p:cNvSpPr txBox="1">
            <a:spLocks/>
          </p:cNvSpPr>
          <p:nvPr/>
        </p:nvSpPr>
        <p:spPr>
          <a:xfrm>
            <a:off x="335194" y="1635455"/>
            <a:ext cx="8197114" cy="665032"/>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Lucida Grande"/>
              <a:buNone/>
              <a:tabLst/>
              <a:defRPr/>
            </a:pPr>
            <a:r>
              <a:rPr kumimoji="0" lang="en-US" sz="3200" b="1"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Motion #2 - Limiting Degree Credit from Short Sessions</a:t>
            </a:r>
            <a:endParaRPr kumimoji="0" lang="en-US" sz="32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513F3F4C-5604-424B-BE37-C0308D196D01}"/>
              </a:ext>
            </a:extLst>
          </p:cNvPr>
          <p:cNvSpPr>
            <a:spLocks noGrp="1"/>
          </p:cNvSpPr>
          <p:nvPr>
            <p:ph type="body" sz="quarter" idx="11"/>
          </p:nvPr>
        </p:nvSpPr>
        <p:spPr>
          <a:xfrm>
            <a:off x="473443" y="2822322"/>
            <a:ext cx="8197114" cy="3470383"/>
          </a:xfrm>
        </p:spPr>
        <p:txBody>
          <a:bodyPr/>
          <a:lstStyle/>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Whereas,</a:t>
            </a: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Sessions shorter than 16-weeks can provide valuable options to students and instructors</a:t>
            </a:r>
          </a:p>
          <a:p>
            <a:pPr marL="0" marR="0" indent="0">
              <a:spcBef>
                <a:spcPts val="0"/>
              </a:spcBef>
              <a:spcAft>
                <a:spcPts val="0"/>
              </a:spcAft>
              <a:buNone/>
            </a:pPr>
            <a:endParaRPr lang="en-US"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Whereas,</a:t>
            </a:r>
          </a:p>
          <a:p>
            <a:pPr marL="0" marR="0" indent="0">
              <a:spcBef>
                <a:spcPts val="0"/>
              </a:spcBef>
              <a:spcAft>
                <a:spcPts val="0"/>
              </a:spcAft>
              <a:buNone/>
            </a:pPr>
            <a:r>
              <a:rPr lang="en-US" dirty="0">
                <a:effectLst/>
                <a:ea typeface="Calibri" panose="020F0502020204030204" pitchFamily="34" charset="0"/>
                <a:cs typeface="Times New Roman" panose="02020603050405020304" pitchFamily="18" charset="0"/>
              </a:rPr>
              <a:t>The rapid pace of instruction used in short sessions can make it a challenge for students to fully comprehend and appreciate the course content </a:t>
            </a:r>
          </a:p>
          <a:p>
            <a:pPr marL="0" marR="0" indent="0">
              <a:spcBef>
                <a:spcPts val="0"/>
              </a:spcBef>
              <a:spcAft>
                <a:spcPts val="0"/>
              </a:spcAft>
              <a:buNone/>
            </a:pPr>
            <a:endParaRPr lang="en-US" sz="1600" i="1" dirty="0">
              <a:cs typeface="Times New Roman" panose="02020603050405020304" pitchFamily="18" charset="0"/>
            </a:endParaRPr>
          </a:p>
          <a:p>
            <a:pPr marL="0" marR="0" indent="0" algn="ctr">
              <a:spcBef>
                <a:spcPts val="0"/>
              </a:spcBef>
              <a:spcAft>
                <a:spcPts val="0"/>
              </a:spcAft>
              <a:buNone/>
            </a:pPr>
            <a:r>
              <a:rPr lang="en-US" sz="1600" i="1" dirty="0">
                <a:cs typeface="Times New Roman" panose="02020603050405020304" pitchFamily="18" charset="0"/>
              </a:rPr>
              <a:t>(motion continues on next page)</a:t>
            </a:r>
            <a:endParaRPr lang="en-US" sz="1600" i="1" dirty="0"/>
          </a:p>
        </p:txBody>
      </p:sp>
    </p:spTree>
    <p:extLst>
      <p:ext uri="{BB962C8B-B14F-4D97-AF65-F5344CB8AC3E}">
        <p14:creationId xmlns:p14="http://schemas.microsoft.com/office/powerpoint/2010/main" val="1807022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D339A41-BBFD-4564-88BE-7EA24BF9EBEA}"/>
              </a:ext>
            </a:extLst>
          </p:cNvPr>
          <p:cNvSpPr txBox="1">
            <a:spLocks/>
          </p:cNvSpPr>
          <p:nvPr/>
        </p:nvSpPr>
        <p:spPr>
          <a:xfrm>
            <a:off x="473443" y="1693808"/>
            <a:ext cx="8197114" cy="3470383"/>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Resolved,</a:t>
            </a:r>
          </a:p>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That the S&amp;T Faculty Senate approves the following addition to the S&amp;T Student Academic Regulations:</a:t>
            </a:r>
          </a:p>
          <a:p>
            <a:pPr marL="0" marR="0" lvl="0" indent="0" algn="l" defTabSz="457200" rtl="0" eaLnBrk="1" fontAlgn="auto" latinLnBrk="0" hangingPunct="1">
              <a:lnSpc>
                <a:spcPct val="100000"/>
              </a:lnSpc>
              <a:spcBef>
                <a:spcPts val="0"/>
              </a:spcBef>
              <a:spcAft>
                <a:spcPts val="0"/>
              </a:spcAft>
              <a:buClrTx/>
              <a:buSzTx/>
              <a:buFont typeface="Lucida Grande"/>
              <a:buNone/>
              <a:tabLst/>
              <a:defRPr/>
            </a:pPr>
            <a:endPar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1600" b="1" i="0" u="none" strike="noStrike" kern="1200" cap="none" spc="0" normalizeH="0" baseline="0" noProof="0" dirty="0">
                <a:ln>
                  <a:noFill/>
                </a:ln>
                <a:solidFill>
                  <a:srgbClr val="509E2F"/>
                </a:solidFill>
                <a:effectLst/>
                <a:uLnTx/>
                <a:uFillTx/>
                <a:latin typeface="Times New Roman" panose="02020603050405020304" pitchFamily="18" charset="0"/>
                <a:ea typeface="Calibri" panose="020F0502020204030204" pitchFamily="34" charset="0"/>
                <a:cs typeface="Times New Roman" panose="02020603050405020304" pitchFamily="18" charset="0"/>
              </a:rPr>
              <a:t>III Schedules</a:t>
            </a:r>
            <a:endParaRPr kumimoji="0" lang="en-US" sz="1600" b="0" i="0" u="none" strike="noStrike" kern="1200" cap="none" spc="0" normalizeH="0" baseline="0" noProof="0" dirty="0">
              <a:ln>
                <a:noFill/>
              </a:ln>
              <a:solidFill>
                <a:srgbClr val="509E2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1600" b="1" i="0" u="none" strike="noStrike" kern="1200" cap="none" spc="0" normalizeH="0" baseline="0" noProof="0" dirty="0">
                <a:ln>
                  <a:noFill/>
                </a:ln>
                <a:solidFill>
                  <a:srgbClr val="509E2F"/>
                </a:solidFill>
                <a:effectLst/>
                <a:uLnTx/>
                <a:uFillTx/>
                <a:latin typeface="Times New Roman" panose="02020603050405020304" pitchFamily="18" charset="0"/>
                <a:ea typeface="Calibri" panose="020F0502020204030204" pitchFamily="34" charset="0"/>
                <a:cs typeface="Times New Roman" panose="02020603050405020304" pitchFamily="18" charset="0"/>
              </a:rPr>
              <a:t>E. Credit Required for a Degree</a:t>
            </a:r>
            <a:endParaRPr kumimoji="0" lang="en-US" sz="1600" b="0" i="0" u="none" strike="noStrike" kern="1200" cap="none" spc="0" normalizeH="0" baseline="0" noProof="0" dirty="0">
              <a:ln>
                <a:noFill/>
              </a:ln>
              <a:solidFill>
                <a:srgbClr val="509E2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1600" b="1" i="0" u="none" strike="noStrike" kern="1200" cap="none" spc="0" normalizeH="0" baseline="0" noProof="0" dirty="0">
                <a:ln>
                  <a:noFill/>
                </a:ln>
                <a:solidFill>
                  <a:srgbClr val="509E2F"/>
                </a:solidFill>
                <a:effectLst/>
                <a:uLnTx/>
                <a:uFillTx/>
                <a:latin typeface="Times New Roman" panose="02020603050405020304" pitchFamily="18" charset="0"/>
                <a:ea typeface="Calibri" panose="020F0502020204030204" pitchFamily="34" charset="0"/>
                <a:cs typeface="Times New Roman" panose="02020603050405020304" pitchFamily="18" charset="0"/>
              </a:rPr>
              <a:t>3. Limits on Short Sessions</a:t>
            </a:r>
            <a:r>
              <a:rPr kumimoji="0" lang="en-US" sz="1600" b="0" i="0" u="none" strike="noStrike" kern="1200" cap="none" spc="0" normalizeH="0" baseline="0" noProof="0" dirty="0">
                <a:ln>
                  <a:noFill/>
                </a:ln>
                <a:solidFill>
                  <a:srgbClr val="509E2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 typeface="Lucida Grande"/>
              <a:buNone/>
              <a:tabLst/>
              <a:defRPr/>
            </a:pPr>
            <a:endParaRPr kumimoji="0" lang="en-US" sz="1600" b="0" i="0" u="none" strike="noStrike" kern="1200" cap="none" spc="0" normalizeH="0" baseline="0" noProof="0" dirty="0">
              <a:ln>
                <a:noFill/>
              </a:ln>
              <a:solidFill>
                <a:srgbClr val="509E2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0"/>
              </a:spcAft>
              <a:buClrTx/>
              <a:buSzTx/>
              <a:buFont typeface="Lucida Grande"/>
              <a:buNone/>
              <a:tabLst/>
              <a:defRPr/>
            </a:pPr>
            <a:r>
              <a:rPr kumimoji="0" lang="en-US" sz="1600" b="0" i="0" u="none" strike="noStrike" kern="1200" cap="none" spc="0" normalizeH="0" baseline="0" noProof="0" dirty="0">
                <a:ln>
                  <a:noFill/>
                </a:ln>
                <a:solidFill>
                  <a:srgbClr val="509E2F"/>
                </a:solidFill>
                <a:effectLst/>
                <a:uLnTx/>
                <a:uFillTx/>
                <a:latin typeface="Times New Roman" panose="02020603050405020304" pitchFamily="18" charset="0"/>
                <a:ea typeface="Calibri" panose="020F0502020204030204" pitchFamily="34" charset="0"/>
              </a:rPr>
              <a:t>Undergraduate students may not normally use more than 60 credit hours taken in sessions shorter than 15 weeks toward their Bachelor's degree.  In addition, there may be no more than 30 credit hours from sessions shorter than 7 weeks, and no more than 15 hours from sessions shorter than 3 weeks in length.  All limits may be increased by up to 20% with approval of the student's academic advisor and chair of the advising department.</a:t>
            </a:r>
            <a:endParaRPr kumimoji="0" lang="en-US" sz="16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Lucida Grande"/>
              <a:buNone/>
              <a:tabLst/>
              <a:defRPr/>
            </a:pPr>
            <a:endParaRPr kumimoji="0" lang="en-US" sz="1600" b="0" i="1" u="none" strike="noStrike" kern="1200" cap="none" spc="0" normalizeH="0" baseline="0" noProof="0" dirty="0">
              <a:ln>
                <a:noFill/>
              </a:ln>
              <a:solidFill>
                <a:srgbClr val="509E2F"/>
              </a:solidFill>
              <a:effectLst/>
              <a:uLnTx/>
              <a:uFillTx/>
              <a:latin typeface="Orgon Slab ExtraLight"/>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 typeface="Lucida Grande"/>
              <a:buNone/>
              <a:tabLst/>
              <a:defRPr/>
            </a:pPr>
            <a:r>
              <a:rPr kumimoji="0" lang="en-US" sz="1600" b="0" i="1" u="none" strike="noStrike" kern="1200" cap="none" spc="0" normalizeH="0" baseline="0" noProof="0" dirty="0">
                <a:ln>
                  <a:noFill/>
                </a:ln>
                <a:solidFill>
                  <a:srgbClr val="509E2F"/>
                </a:solidFill>
                <a:effectLst/>
                <a:uLnTx/>
                <a:uFillTx/>
                <a:latin typeface="Orgon Slab ExtraLight"/>
                <a:ea typeface="+mn-ea"/>
                <a:cs typeface="Times New Roman" panose="02020603050405020304" pitchFamily="18" charset="0"/>
              </a:rPr>
              <a:t>(end of motion #2)</a:t>
            </a:r>
            <a:endParaRPr kumimoji="0" lang="en-US" sz="1600" b="0" i="1" u="none" strike="noStrike" kern="1200" cap="none" spc="0" normalizeH="0" baseline="0" noProof="0" dirty="0">
              <a:ln>
                <a:noFill/>
              </a:ln>
              <a:solidFill>
                <a:srgbClr val="509E2F"/>
              </a:solidFill>
              <a:effectLst/>
              <a:uLnTx/>
              <a:uFillTx/>
              <a:latin typeface="Orgon Slab ExtraLight"/>
              <a:ea typeface="+mn-ea"/>
            </a:endParaRPr>
          </a:p>
        </p:txBody>
      </p:sp>
    </p:spTree>
    <p:extLst>
      <p:ext uri="{BB962C8B-B14F-4D97-AF65-F5344CB8AC3E}">
        <p14:creationId xmlns:p14="http://schemas.microsoft.com/office/powerpoint/2010/main" val="35145446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D339A41-BBFD-4564-88BE-7EA24BF9EBEA}"/>
              </a:ext>
            </a:extLst>
          </p:cNvPr>
          <p:cNvSpPr txBox="1">
            <a:spLocks/>
          </p:cNvSpPr>
          <p:nvPr/>
        </p:nvSpPr>
        <p:spPr>
          <a:xfrm>
            <a:off x="473443" y="1693808"/>
            <a:ext cx="8197114" cy="4573827"/>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Comments from S&amp;T Registrar (paraphrased)</a:t>
            </a:r>
          </a:p>
          <a:p>
            <a:pPr marL="0" marR="0" lvl="0" indent="0" algn="l" defTabSz="457200" rtl="0" eaLnBrk="1" fontAlgn="auto" latinLnBrk="0" hangingPunct="1">
              <a:lnSpc>
                <a:spcPct val="100000"/>
              </a:lnSpc>
              <a:spcBef>
                <a:spcPts val="0"/>
              </a:spcBef>
              <a:spcAft>
                <a:spcPts val="0"/>
              </a:spcAft>
              <a:buClrTx/>
              <a:buSzTx/>
              <a:buFont typeface="Lucida Grande"/>
              <a:buNone/>
              <a:tabLst/>
              <a:defRPr/>
            </a:pPr>
            <a:endPar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Limiting 16/8/4/2 week session enrollment to 20/10/5/2 credit hours can be implemented with current software.</a:t>
            </a:r>
          </a:p>
          <a:p>
            <a:pPr marL="0" marR="0" lvl="0" indent="0" algn="l" defTabSz="457200" rtl="0" eaLnBrk="1" fontAlgn="auto" latinLnBrk="0" hangingPunct="1">
              <a:lnSpc>
                <a:spcPct val="100000"/>
              </a:lnSpc>
              <a:spcBef>
                <a:spcPts val="0"/>
              </a:spcBef>
              <a:spcAft>
                <a:spcPts val="0"/>
              </a:spcAft>
              <a:buClrTx/>
              <a:buSzTx/>
              <a:buFont typeface="Lucida Grande"/>
              <a:buNone/>
              <a:tabLst/>
              <a:defRPr/>
            </a:pPr>
            <a:endPar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Implementing enrollment caps that consider enrollment in consecutive, or concurrent, sessions is a problem.</a:t>
            </a:r>
          </a:p>
          <a:p>
            <a:pPr marL="0" marR="0" lvl="0" indent="0" algn="l" defTabSz="457200" rtl="0" eaLnBrk="1" fontAlgn="auto" latinLnBrk="0" hangingPunct="1">
              <a:lnSpc>
                <a:spcPct val="100000"/>
              </a:lnSpc>
              <a:spcBef>
                <a:spcPts val="0"/>
              </a:spcBef>
              <a:spcAft>
                <a:spcPts val="0"/>
              </a:spcAft>
              <a:buClrTx/>
              <a:buSzTx/>
              <a:buFont typeface="Lucida Grande"/>
              <a:buNone/>
              <a:tabLst/>
              <a:defRPr/>
            </a:pPr>
            <a:endPar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Lucida Grande"/>
              <a:buNone/>
              <a:tabLst/>
              <a:defRPr/>
            </a:pPr>
            <a:r>
              <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The semester, but not the session, a course was completed is captured. Implementing a graduation requirement that limits credit hours by length of session is a problem.</a:t>
            </a:r>
          </a:p>
        </p:txBody>
      </p:sp>
    </p:spTree>
    <p:extLst>
      <p:ext uri="{BB962C8B-B14F-4D97-AF65-F5344CB8AC3E}">
        <p14:creationId xmlns:p14="http://schemas.microsoft.com/office/powerpoint/2010/main" val="2191784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D339A41-BBFD-4564-88BE-7EA24BF9EBEA}"/>
              </a:ext>
            </a:extLst>
          </p:cNvPr>
          <p:cNvSpPr txBox="1">
            <a:spLocks/>
          </p:cNvSpPr>
          <p:nvPr/>
        </p:nvSpPr>
        <p:spPr>
          <a:xfrm>
            <a:off x="473443" y="2003299"/>
            <a:ext cx="8197114" cy="4144284"/>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Lucida Grande"/>
              <a:buChar char="&gt;"/>
              <a:tabLst/>
              <a:defRPr/>
            </a:pPr>
            <a:r>
              <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Plan to present motions at 11/19/20 Faculty Senate meeting</a:t>
            </a:r>
          </a:p>
          <a:p>
            <a:pPr marL="0" marR="0" lvl="0" indent="0" algn="l" defTabSz="457200" rtl="0" eaLnBrk="1" fontAlgn="auto" latinLnBrk="0" hangingPunct="1">
              <a:lnSpc>
                <a:spcPct val="100000"/>
              </a:lnSpc>
              <a:spcBef>
                <a:spcPct val="20000"/>
              </a:spcBef>
              <a:spcAft>
                <a:spcPts val="0"/>
              </a:spcAft>
              <a:buClrTx/>
              <a:buSzTx/>
              <a:buFont typeface="Lucida Grande"/>
              <a:buNone/>
              <a:tabLst/>
              <a:defRPr/>
            </a:pPr>
            <a:endParaRPr kumimoji="0" lang="en-US" sz="9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ct val="20000"/>
              </a:spcBef>
              <a:spcAft>
                <a:spcPts val="0"/>
              </a:spcAft>
              <a:buClrTx/>
              <a:buSzTx/>
              <a:buFont typeface="Lucida Grande"/>
              <a:buChar char="&gt;"/>
              <a:tabLst/>
              <a:defRPr/>
            </a:pPr>
            <a:r>
              <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Send comments to AF&amp;</a:t>
            </a:r>
            <a:r>
              <a:rPr kumimoji="0" lang="en-US" sz="2400" b="0" i="0" u="none" strike="noStrike" kern="1200" cap="none" spc="0" normalizeH="0" baseline="0" noProof="0">
                <a:ln>
                  <a:noFill/>
                </a:ln>
                <a:solidFill>
                  <a:srgbClr val="509E2F"/>
                </a:solidFill>
                <a:effectLst/>
                <a:uLnTx/>
                <a:uFillTx/>
                <a:latin typeface="Orgon Slab ExtraLight"/>
                <a:ea typeface="Calibri" panose="020F0502020204030204" pitchFamily="34" charset="0"/>
                <a:cs typeface="Times New Roman" panose="02020603050405020304" pitchFamily="18" charset="0"/>
              </a:rPr>
              <a:t>S committee:</a:t>
            </a:r>
            <a:endPar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Kurt Kosbar (chair), </a:t>
            </a: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hlinkClick r:id="rId2"/>
              </a:rPr>
              <a:t>kosbar@mst.edu</a:t>
            </a:r>
            <a:endPar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Islam El-Adaway, </a:t>
            </a: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hlinkClick r:id="rId3"/>
              </a:rPr>
              <a:t>eladaway@mst.edu</a:t>
            </a:r>
            <a:endPar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Patrick Huber, </a:t>
            </a: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hlinkClick r:id="rId4"/>
              </a:rPr>
              <a:t>huberp@mst.edu</a:t>
            </a:r>
            <a:endPar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Matt Install, </a:t>
            </a: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hlinkClick r:id="rId5"/>
              </a:rPr>
              <a:t>insall@mst.edu</a:t>
            </a:r>
            <a:endPar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Douglas Ludlow, </a:t>
            </a: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hlinkClick r:id="rId6"/>
              </a:rPr>
              <a:t>dludlow@mst.edu</a:t>
            </a:r>
            <a:endPar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Jagannathan Sarangapani, </a:t>
            </a: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hlinkClick r:id="rId7"/>
              </a:rPr>
              <a:t>sarangap@mst.edu</a:t>
            </a:r>
            <a:endPar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rPr>
              <a:t>Chris Verbrugge, </a:t>
            </a:r>
            <a:r>
              <a:rPr kumimoji="0" lang="en-US" sz="2000" b="0" i="0" u="sng" strike="noStrike" kern="1200" cap="none" spc="0" normalizeH="0" baseline="0" noProof="0" dirty="0">
                <a:ln>
                  <a:noFill/>
                </a:ln>
                <a:solidFill>
                  <a:srgbClr val="0070C0"/>
                </a:solidFill>
                <a:effectLst/>
                <a:uLnTx/>
                <a:uFillTx/>
                <a:latin typeface="Orgon Slab ExtraLight"/>
                <a:ea typeface="Calibri" panose="020F0502020204030204" pitchFamily="34" charset="0"/>
                <a:cs typeface="Times New Roman" panose="02020603050405020304" pitchFamily="18" charset="0"/>
              </a:rPr>
              <a:t>cv27f@mail.umkc.edu</a:t>
            </a:r>
          </a:p>
          <a:p>
            <a:pPr marL="0" marR="0" lvl="0" indent="0" algn="l" defTabSz="457200" rtl="0" eaLnBrk="1" fontAlgn="auto" latinLnBrk="0" hangingPunct="1">
              <a:lnSpc>
                <a:spcPct val="100000"/>
              </a:lnSpc>
              <a:spcBef>
                <a:spcPts val="0"/>
              </a:spcBef>
              <a:spcAft>
                <a:spcPts val="0"/>
              </a:spcAft>
              <a:buClrTx/>
              <a:buSzTx/>
              <a:buFont typeface="Lucida Grande"/>
              <a:buNone/>
              <a:tabLst/>
              <a:defRPr/>
            </a:pPr>
            <a:endParaRPr kumimoji="0" lang="en-US" sz="2400" b="0" i="0" u="none" strike="noStrike" kern="1200" cap="none" spc="0" normalizeH="0" baseline="0" noProof="0" dirty="0">
              <a:ln>
                <a:noFill/>
              </a:ln>
              <a:solidFill>
                <a:srgbClr val="509E2F"/>
              </a:solidFill>
              <a:effectLst/>
              <a:uLnTx/>
              <a:uFillTx/>
              <a:latin typeface="Orgon Slab Extra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744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smtClean="0">
                <a:latin typeface="Orgon Slab" panose="02000503000000020004" pitchFamily="50" charset="0"/>
              </a:rPr>
              <a:t>VII. Reports </a:t>
            </a:r>
            <a:r>
              <a:rPr lang="en-US" sz="3600" dirty="0">
                <a:latin typeface="Orgon Slab" panose="02000503000000020004" pitchFamily="50" charset="0"/>
              </a:rPr>
              <a:t>of </a:t>
            </a:r>
            <a:r>
              <a:rPr lang="en-US" sz="3600" dirty="0" err="1" smtClean="0">
                <a:latin typeface="Orgon Slab" panose="02000503000000020004" pitchFamily="50" charset="0"/>
              </a:rPr>
              <a:t>AdHoc</a:t>
            </a:r>
            <a:r>
              <a:rPr lang="en-US" sz="3600" dirty="0" smtClean="0">
                <a:latin typeface="Orgon Slab" panose="02000503000000020004" pitchFamily="50" charset="0"/>
              </a:rPr>
              <a:t> Committee</a:t>
            </a:r>
            <a:endParaRPr lang="en-US" sz="3600" dirty="0">
              <a:latin typeface="Orgon Slab" panose="02000503000000020004" pitchFamily="50" charset="0"/>
            </a:endParaRPr>
          </a:p>
          <a:p>
            <a:pPr marL="0" indent="0" defTabSz="685800">
              <a:buNone/>
            </a:pPr>
            <a:r>
              <a:rPr lang="en-US" sz="3600" dirty="0"/>
              <a:t>	</a:t>
            </a:r>
            <a:r>
              <a:rPr lang="en-US" sz="3600" dirty="0" smtClean="0">
                <a:solidFill>
                  <a:srgbClr val="003B49"/>
                </a:solidFill>
              </a:rPr>
              <a:t>A</a:t>
            </a:r>
            <a:r>
              <a:rPr lang="en-US" sz="3600" dirty="0" smtClean="0">
                <a:solidFill>
                  <a:srgbClr val="003B49"/>
                </a:solidFill>
                <a:latin typeface="Orgon Slab" panose="02000503000000020004" pitchFamily="50" charset="0"/>
              </a:rPr>
              <a:t>.</a:t>
            </a: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Bylaws Committee</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T. Schuman</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dirty="0" smtClean="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smtClean="0">
                <a:latin typeface="Orgon Slab" panose="02000503000000020004" pitchFamily="50" charset="0"/>
              </a:rPr>
              <a:t>Agenda</a:t>
            </a:r>
            <a:endParaRPr lang="en-US" sz="3600" dirty="0">
              <a:latin typeface="Orgon Slab" panose="02000503000000020004" pitchFamily="50" charset="0"/>
            </a:endParaRPr>
          </a:p>
        </p:txBody>
      </p:sp>
      <p:sp>
        <p:nvSpPr>
          <p:cNvPr id="2" name="Slide Number Placeholder 1"/>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9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9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Tree>
    <p:extLst>
      <p:ext uri="{BB962C8B-B14F-4D97-AF65-F5344CB8AC3E}">
        <p14:creationId xmlns:p14="http://schemas.microsoft.com/office/powerpoint/2010/main" val="4264258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7468" y="2453054"/>
            <a:ext cx="8197114" cy="4132384"/>
          </a:xfrm>
        </p:spPr>
        <p:txBody>
          <a:bodyPr/>
          <a:lstStyle/>
          <a:p>
            <a:r>
              <a:rPr lang="en-US" sz="2000" dirty="0" smtClean="0"/>
              <a:t>Nuclear Engineering and Radiation Science approved as  independent program.  </a:t>
            </a:r>
          </a:p>
          <a:p>
            <a:r>
              <a:rPr lang="en-US" sz="2000" dirty="0" smtClean="0"/>
              <a:t>Formation of two ad hoc committees - laboratory space related and responsibility for support of obsolete equipment and or software.</a:t>
            </a:r>
          </a:p>
          <a:p>
            <a:r>
              <a:rPr lang="en-US" sz="2000" dirty="0" smtClean="0"/>
              <a:t>Open forums for Provost finalists:  Oct 19, 21, 27, and 29.  	</a:t>
            </a:r>
            <a:r>
              <a:rPr lang="en-US" sz="2000" smtClean="0"/>
              <a:t>9-10 </a:t>
            </a:r>
            <a:r>
              <a:rPr lang="en-US" sz="2000" dirty="0"/>
              <a:t>a</a:t>
            </a:r>
            <a:r>
              <a:rPr lang="en-US" sz="2000" smtClean="0"/>
              <a:t>.m</a:t>
            </a:r>
            <a:r>
              <a:rPr lang="en-US" sz="2000" dirty="0" smtClean="0"/>
              <a:t>.</a:t>
            </a:r>
          </a:p>
          <a:p>
            <a:r>
              <a:rPr lang="en-US" sz="2000" dirty="0"/>
              <a:t>Policy open forum III-26  - Distance Education – Educational Fees, 20 Oct, 1 – 2 p.m</a:t>
            </a:r>
            <a:r>
              <a:rPr lang="en-US" sz="2000" dirty="0" smtClean="0"/>
              <a:t>.</a:t>
            </a:r>
          </a:p>
          <a:p>
            <a:r>
              <a:rPr lang="en-US" sz="2000" dirty="0" smtClean="0"/>
              <a:t>Policy open forum III- 13 – Use of Cameras, 23 Oct, 2 – 3 p.m.</a:t>
            </a:r>
          </a:p>
          <a:p>
            <a:r>
              <a:rPr lang="en-US" sz="2000" dirty="0" smtClean="0"/>
              <a:t>Coach Open Forum held 23 Sept.  Slides and Zoom recording on Provosts web-site</a:t>
            </a:r>
          </a:p>
          <a:p>
            <a:endParaRPr lang="en-US" sz="2000" dirty="0"/>
          </a:p>
        </p:txBody>
      </p:sp>
      <p:sp>
        <p:nvSpPr>
          <p:cNvPr id="3" name="Text Placeholder 2"/>
          <p:cNvSpPr>
            <a:spLocks noGrp="1"/>
          </p:cNvSpPr>
          <p:nvPr>
            <p:ph type="body" sz="quarter" idx="13"/>
          </p:nvPr>
        </p:nvSpPr>
        <p:spPr>
          <a:xfrm>
            <a:off x="510790" y="1658118"/>
            <a:ext cx="8184662" cy="539960"/>
          </a:xfrm>
        </p:spPr>
        <p:txBody>
          <a:bodyPr/>
          <a:lstStyle/>
          <a:p>
            <a:r>
              <a:rPr lang="en-US" dirty="0" smtClean="0"/>
              <a:t>General Items</a:t>
            </a:r>
            <a:endParaRPr lang="en-US" dirty="0"/>
          </a:p>
        </p:txBody>
      </p:sp>
    </p:spTree>
    <p:extLst>
      <p:ext uri="{BB962C8B-B14F-4D97-AF65-F5344CB8AC3E}">
        <p14:creationId xmlns:p14="http://schemas.microsoft.com/office/powerpoint/2010/main" val="37054678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Bylaws Committee Report</a:t>
            </a:r>
            <a:endParaRPr lang="en-US" dirty="0"/>
          </a:p>
        </p:txBody>
      </p:sp>
      <p:sp>
        <p:nvSpPr>
          <p:cNvPr id="3" name="Subtitle 2"/>
          <p:cNvSpPr>
            <a:spLocks noGrp="1"/>
          </p:cNvSpPr>
          <p:nvPr>
            <p:ph type="subTitle" idx="1"/>
          </p:nvPr>
        </p:nvSpPr>
        <p:spPr/>
        <p:txBody>
          <a:bodyPr>
            <a:normAutofit/>
          </a:bodyPr>
          <a:lstStyle/>
          <a:p>
            <a:r>
              <a:rPr lang="en-US" dirty="0" smtClean="0"/>
              <a:t>Tom Schuman (chair)</a:t>
            </a:r>
          </a:p>
          <a:p>
            <a:r>
              <a:rPr lang="en-US" dirty="0" smtClean="0"/>
              <a:t>Committee members: </a:t>
            </a:r>
          </a:p>
          <a:p>
            <a:r>
              <a:rPr lang="en-US" dirty="0" err="1" smtClean="0"/>
              <a:t>Levent</a:t>
            </a:r>
            <a:r>
              <a:rPr lang="en-US" dirty="0" smtClean="0"/>
              <a:t> </a:t>
            </a:r>
            <a:r>
              <a:rPr lang="en-US" dirty="0" err="1" smtClean="0"/>
              <a:t>Acar</a:t>
            </a:r>
            <a:r>
              <a:rPr lang="en-US" dirty="0" smtClean="0"/>
              <a:t>, Michael Bruening, Michael Davis, Bill </a:t>
            </a:r>
            <a:r>
              <a:rPr lang="en-US" dirty="0" err="1" smtClean="0"/>
              <a:t>Fahrenholtz</a:t>
            </a:r>
            <a:r>
              <a:rPr lang="en-US" dirty="0" smtClean="0"/>
              <a:t>, Mark Schlesinger, Sahra </a:t>
            </a:r>
            <a:r>
              <a:rPr lang="en-US" dirty="0" err="1" smtClean="0"/>
              <a:t>Sedigh</a:t>
            </a:r>
            <a:r>
              <a:rPr lang="en-US" dirty="0" smtClean="0"/>
              <a:t>, Kris Swenson, Ben </a:t>
            </a:r>
            <a:r>
              <a:rPr lang="en-US" dirty="0" err="1" smtClean="0"/>
              <a:t>Trachtenburg</a:t>
            </a:r>
            <a:r>
              <a:rPr lang="en-US" dirty="0" smtClean="0"/>
              <a:t> (ex officio, Mizzou)</a:t>
            </a:r>
            <a:endParaRPr lang="en-US" dirty="0"/>
          </a:p>
        </p:txBody>
      </p:sp>
      <p:sp>
        <p:nvSpPr>
          <p:cNvPr id="4" name="Slide Number Placeholder 3"/>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57261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Content Placeholder 2"/>
          <p:cNvSpPr>
            <a:spLocks noGrp="1"/>
          </p:cNvSpPr>
          <p:nvPr>
            <p:ph idx="1"/>
          </p:nvPr>
        </p:nvSpPr>
        <p:spPr/>
        <p:txBody>
          <a:bodyPr/>
          <a:lstStyle/>
          <a:p>
            <a:r>
              <a:rPr lang="en-US" dirty="0" smtClean="0"/>
              <a:t>Committee members wrote/edited bylaws sections</a:t>
            </a:r>
          </a:p>
          <a:p>
            <a:r>
              <a:rPr lang="en-US" dirty="0" smtClean="0"/>
              <a:t>Chair compiled the members’ versions into one document</a:t>
            </a:r>
          </a:p>
          <a:p>
            <a:r>
              <a:rPr lang="en-US" dirty="0" smtClean="0"/>
              <a:t>Held meetings to discuss and eventually vote on edits</a:t>
            </a:r>
          </a:p>
          <a:p>
            <a:r>
              <a:rPr lang="en-US" dirty="0" smtClean="0"/>
              <a:t>Send for feedback</a:t>
            </a:r>
          </a:p>
          <a:p>
            <a:pPr lvl="1"/>
            <a:r>
              <a:rPr lang="en-US" dirty="0" smtClean="0"/>
              <a:t>Senate and faculty</a:t>
            </a:r>
          </a:p>
          <a:p>
            <a:pPr lvl="1"/>
            <a:r>
              <a:rPr lang="en-US" dirty="0" smtClean="0"/>
              <a:t>UM System and Rolla campus, Admin and Student organizations</a:t>
            </a:r>
          </a:p>
          <a:p>
            <a:r>
              <a:rPr lang="en-US" dirty="0" smtClean="0"/>
              <a:t>Final committee meeting to finalize version</a:t>
            </a:r>
          </a:p>
          <a:p>
            <a:r>
              <a:rPr lang="en-US" dirty="0" smtClean="0"/>
              <a:t>Faculty vote</a:t>
            </a:r>
          </a:p>
          <a:p>
            <a:r>
              <a:rPr lang="en-US" dirty="0" smtClean="0"/>
              <a:t>UM System and Curator vote for approval and adoption</a:t>
            </a:r>
            <a:endParaRPr lang="en-US" dirty="0"/>
          </a:p>
        </p:txBody>
      </p:sp>
      <p:sp>
        <p:nvSpPr>
          <p:cNvPr id="4" name="Slide Number Placeholder 3"/>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010583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Redline review</a:t>
            </a:r>
            <a:endParaRPr lang="en-US" dirty="0"/>
          </a:p>
        </p:txBody>
      </p:sp>
      <p:pic>
        <p:nvPicPr>
          <p:cNvPr id="4" name="Picture 3"/>
          <p:cNvPicPr>
            <a:picLocks noChangeAspect="1"/>
          </p:cNvPicPr>
          <p:nvPr/>
        </p:nvPicPr>
        <p:blipFill rotWithShape="1">
          <a:blip r:embed="rId2"/>
          <a:srcRect l="9936" t="33285" r="56368" b="31932"/>
          <a:stretch/>
        </p:blipFill>
        <p:spPr>
          <a:xfrm>
            <a:off x="47211" y="2321719"/>
            <a:ext cx="8949186" cy="2598151"/>
          </a:xfrm>
          <a:prstGeom prst="rect">
            <a:avLst/>
          </a:prstGeom>
        </p:spPr>
      </p:pic>
      <p:sp>
        <p:nvSpPr>
          <p:cNvPr id="5" name="Slide Number Placeholder 4"/>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375421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General Faculty</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83</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11404" t="28452" r="56449" b="24205"/>
          <a:stretch/>
        </p:blipFill>
        <p:spPr>
          <a:xfrm>
            <a:off x="79203" y="1971882"/>
            <a:ext cx="8818493" cy="3652631"/>
          </a:xfrm>
          <a:prstGeom prst="rect">
            <a:avLst/>
          </a:prstGeom>
        </p:spPr>
      </p:pic>
      <p:sp>
        <p:nvSpPr>
          <p:cNvPr id="5" name="TextBox 4"/>
          <p:cNvSpPr txBox="1"/>
          <p:nvPr/>
        </p:nvSpPr>
        <p:spPr>
          <a:xfrm>
            <a:off x="2200275" y="5382139"/>
            <a:ext cx="6132961" cy="507831"/>
          </a:xfrm>
          <a:prstGeom prst="rect">
            <a:avLst/>
          </a:prstGeom>
          <a:noFill/>
        </p:spPr>
        <p:txBody>
          <a:bodyPr wrap="none" rtlCol="0">
            <a:spAutoFit/>
          </a:bodyPr>
          <a:lstStyle/>
          <a:p>
            <a:pPr defTabSz="685800"/>
            <a:r>
              <a:rPr lang="en-US" sz="1350" dirty="0">
                <a:solidFill>
                  <a:prstClr val="black"/>
                </a:solidFill>
                <a:latin typeface="Calibri" panose="020F0502020204030204"/>
              </a:rPr>
              <a:t>Throughout document there was a unification of how to refer to UM System Bylaws: </a:t>
            </a:r>
          </a:p>
          <a:p>
            <a:pPr defTabSz="685800"/>
            <a:r>
              <a:rPr lang="en-US" sz="1350" dirty="0">
                <a:solidFill>
                  <a:prstClr val="black"/>
                </a:solidFill>
                <a:latin typeface="Calibri" panose="020F0502020204030204"/>
              </a:rPr>
              <a:t>e.g., “(as stated in the U.M. System Board's Collected Rules and Regulations).”</a:t>
            </a:r>
          </a:p>
        </p:txBody>
      </p:sp>
    </p:spTree>
    <p:extLst>
      <p:ext uri="{BB962C8B-B14F-4D97-AF65-F5344CB8AC3E}">
        <p14:creationId xmlns:p14="http://schemas.microsoft.com/office/powerpoint/2010/main" val="3576873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General Faculty</a:t>
            </a:r>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84</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11078" t="33478" r="56531" b="45652"/>
          <a:stretch/>
        </p:blipFill>
        <p:spPr>
          <a:xfrm>
            <a:off x="179214" y="3185802"/>
            <a:ext cx="8885584" cy="1610139"/>
          </a:xfrm>
          <a:prstGeom prst="rect">
            <a:avLst/>
          </a:prstGeom>
        </p:spPr>
      </p:pic>
    </p:spTree>
    <p:extLst>
      <p:ext uri="{BB962C8B-B14F-4D97-AF65-F5344CB8AC3E}">
        <p14:creationId xmlns:p14="http://schemas.microsoft.com/office/powerpoint/2010/main" val="28476280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Faculty Organizations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85</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10263" t="27391" r="56286" b="19083"/>
          <a:stretch/>
        </p:blipFill>
        <p:spPr>
          <a:xfrm>
            <a:off x="59662" y="1810036"/>
            <a:ext cx="9084338" cy="4088321"/>
          </a:xfrm>
          <a:prstGeom prst="rect">
            <a:avLst/>
          </a:prstGeom>
        </p:spPr>
      </p:pic>
    </p:spTree>
    <p:extLst>
      <p:ext uri="{BB962C8B-B14F-4D97-AF65-F5344CB8AC3E}">
        <p14:creationId xmlns:p14="http://schemas.microsoft.com/office/powerpoint/2010/main" val="38363268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Faculty Organizations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86</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5959" t="35990" r="36720" b="35121"/>
          <a:stretch/>
        </p:blipFill>
        <p:spPr>
          <a:xfrm>
            <a:off x="1570693" y="2395019"/>
            <a:ext cx="6033470" cy="2627037"/>
          </a:xfrm>
          <a:prstGeom prst="rect">
            <a:avLst/>
          </a:prstGeom>
        </p:spPr>
      </p:pic>
    </p:spTree>
    <p:extLst>
      <p:ext uri="{BB962C8B-B14F-4D97-AF65-F5344CB8AC3E}">
        <p14:creationId xmlns:p14="http://schemas.microsoft.com/office/powerpoint/2010/main" val="39268914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Faculty Organizations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87</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3242" t="27874" r="13442" b="19855"/>
          <a:stretch/>
        </p:blipFill>
        <p:spPr>
          <a:xfrm>
            <a:off x="359051" y="1967947"/>
            <a:ext cx="8684315" cy="4032803"/>
          </a:xfrm>
          <a:prstGeom prst="rect">
            <a:avLst/>
          </a:prstGeom>
        </p:spPr>
      </p:pic>
    </p:spTree>
    <p:extLst>
      <p:ext uri="{BB962C8B-B14F-4D97-AF65-F5344CB8AC3E}">
        <p14:creationId xmlns:p14="http://schemas.microsoft.com/office/powerpoint/2010/main" val="19547943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Faculty Organizations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88</a:t>
            </a:fld>
            <a:endParaRPr lang="en-US">
              <a:solidFill>
                <a:prstClr val="black">
                  <a:tint val="75000"/>
                </a:prstClr>
              </a:solidFill>
              <a:latin typeface="Calibri" panose="020F0502020204030204"/>
            </a:endParaRPr>
          </a:p>
        </p:txBody>
      </p:sp>
      <p:pic>
        <p:nvPicPr>
          <p:cNvPr id="5" name="Picture 4"/>
          <p:cNvPicPr>
            <a:picLocks noChangeAspect="1"/>
          </p:cNvPicPr>
          <p:nvPr/>
        </p:nvPicPr>
        <p:blipFill rotWithShape="1">
          <a:blip r:embed="rId2"/>
          <a:srcRect l="23786" t="27681" r="38876" b="48261"/>
          <a:stretch/>
        </p:blipFill>
        <p:spPr>
          <a:xfrm>
            <a:off x="989875" y="1885950"/>
            <a:ext cx="6011508" cy="2178844"/>
          </a:xfrm>
          <a:prstGeom prst="rect">
            <a:avLst/>
          </a:prstGeom>
        </p:spPr>
      </p:pic>
      <p:pic>
        <p:nvPicPr>
          <p:cNvPr id="7" name="Picture 6"/>
          <p:cNvPicPr>
            <a:picLocks noChangeAspect="1"/>
          </p:cNvPicPr>
          <p:nvPr/>
        </p:nvPicPr>
        <p:blipFill rotWithShape="1">
          <a:blip r:embed="rId3"/>
          <a:srcRect l="11404" t="28452" r="68890" b="45084"/>
          <a:stretch/>
        </p:blipFill>
        <p:spPr>
          <a:xfrm>
            <a:off x="1127160" y="4011216"/>
            <a:ext cx="5405645" cy="2041715"/>
          </a:xfrm>
          <a:prstGeom prst="rect">
            <a:avLst/>
          </a:prstGeom>
        </p:spPr>
      </p:pic>
      <p:sp>
        <p:nvSpPr>
          <p:cNvPr id="8" name="TextBox 7"/>
          <p:cNvSpPr txBox="1"/>
          <p:nvPr/>
        </p:nvSpPr>
        <p:spPr>
          <a:xfrm>
            <a:off x="1054168" y="3982641"/>
            <a:ext cx="320922" cy="300082"/>
          </a:xfrm>
          <a:prstGeom prst="rect">
            <a:avLst/>
          </a:prstGeom>
          <a:noFill/>
        </p:spPr>
        <p:txBody>
          <a:bodyPr wrap="none" rtlCol="0">
            <a:spAutoFit/>
          </a:bodyPr>
          <a:lstStyle/>
          <a:p>
            <a:pPr defTabSz="685800"/>
            <a:r>
              <a:rPr lang="en-US" sz="1350" dirty="0">
                <a:solidFill>
                  <a:prstClr val="black"/>
                </a:solidFill>
                <a:latin typeface="Calibri" panose="020F0502020204030204"/>
              </a:rPr>
              <a:t>C.</a:t>
            </a:r>
          </a:p>
        </p:txBody>
      </p:sp>
    </p:spTree>
    <p:extLst>
      <p:ext uri="{BB962C8B-B14F-4D97-AF65-F5344CB8AC3E}">
        <p14:creationId xmlns:p14="http://schemas.microsoft.com/office/powerpoint/2010/main" val="13539584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D.3.  Faculty Senate</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89</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6286" t="34058" r="37953" b="17923"/>
          <a:stretch/>
        </p:blipFill>
        <p:spPr>
          <a:xfrm>
            <a:off x="1476582" y="2022484"/>
            <a:ext cx="5011636" cy="3785385"/>
          </a:xfrm>
          <a:prstGeom prst="rect">
            <a:avLst/>
          </a:prstGeom>
        </p:spPr>
      </p:pic>
    </p:spTree>
    <p:extLst>
      <p:ext uri="{BB962C8B-B14F-4D97-AF65-F5344CB8AC3E}">
        <p14:creationId xmlns:p14="http://schemas.microsoft.com/office/powerpoint/2010/main" val="407425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10790" y="2679178"/>
            <a:ext cx="8604067" cy="3897468"/>
          </a:xfrm>
        </p:spPr>
        <p:txBody>
          <a:bodyPr/>
          <a:lstStyle/>
          <a:p>
            <a:r>
              <a:rPr lang="en-US" sz="2000" dirty="0"/>
              <a:t>Last meeting – 10/09/2020</a:t>
            </a:r>
          </a:p>
          <a:p>
            <a:r>
              <a:rPr lang="en-US" sz="2000" dirty="0"/>
              <a:t>IFC/ISC – Discussion of resolution prepared by ISC expressing appreciation for faculty and staff as well as future dissemination</a:t>
            </a:r>
          </a:p>
          <a:p>
            <a:pPr lvl="1"/>
            <a:r>
              <a:rPr lang="en-US" dirty="0"/>
              <a:t>ASUM requests faculty cancel, excuse, or modify classes on election day</a:t>
            </a:r>
          </a:p>
          <a:p>
            <a:r>
              <a:rPr lang="en-US" sz="2000" dirty="0"/>
              <a:t>CRR for IFC input – Faculty Leave, Ability to Work, Dismissal for Cause</a:t>
            </a:r>
          </a:p>
          <a:p>
            <a:r>
              <a:rPr lang="en-US" sz="2000" dirty="0"/>
              <a:t>Discussion on “spring break”, commencement</a:t>
            </a:r>
          </a:p>
          <a:p>
            <a:r>
              <a:rPr lang="en-US" sz="2000" dirty="0"/>
              <a:t>On-Line certification</a:t>
            </a:r>
          </a:p>
          <a:p>
            <a:r>
              <a:rPr lang="en-US" sz="2000" dirty="0" smtClean="0"/>
              <a:t>IT – Beth Chancellor (work habit and cultural changes, technology improvements, annual report)</a:t>
            </a:r>
            <a:endParaRPr lang="en-US" sz="2000" dirty="0"/>
          </a:p>
          <a:p>
            <a:endParaRPr lang="en-US" dirty="0" smtClean="0">
              <a:solidFill>
                <a:schemeClr val="accent4">
                  <a:lumMod val="10000"/>
                </a:schemeClr>
              </a:solidFill>
            </a:endParaRPr>
          </a:p>
          <a:p>
            <a:endParaRPr lang="en-US" sz="2000" dirty="0"/>
          </a:p>
          <a:p>
            <a:pPr marL="0" indent="0">
              <a:buNone/>
            </a:pPr>
            <a:endParaRPr lang="en-US" sz="2000" dirty="0"/>
          </a:p>
        </p:txBody>
      </p:sp>
      <p:sp>
        <p:nvSpPr>
          <p:cNvPr id="4" name="Text Placeholder 3"/>
          <p:cNvSpPr txBox="1">
            <a:spLocks/>
          </p:cNvSpPr>
          <p:nvPr/>
        </p:nvSpPr>
        <p:spPr>
          <a:xfrm>
            <a:off x="510790" y="2031533"/>
            <a:ext cx="8184662" cy="647645"/>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3000" b="0" i="0" u="none" strike="noStrike" kern="1200" cap="none" spc="0" normalizeH="0" baseline="0" noProof="0" dirty="0" smtClean="0">
                <a:ln>
                  <a:noFill/>
                </a:ln>
                <a:solidFill>
                  <a:srgbClr val="509E2F"/>
                </a:solidFill>
                <a:effectLst/>
                <a:uLnTx/>
                <a:uFillTx/>
                <a:latin typeface="Orgon Slab Medium"/>
                <a:ea typeface="+mn-ea"/>
              </a:rPr>
              <a:t>IFC – 10/09/2020</a:t>
            </a:r>
            <a:endParaRPr kumimoji="0" lang="en-US" sz="3000" b="0" i="0" u="none" strike="noStrike" kern="1200" cap="none" spc="0" normalizeH="0" baseline="0" noProof="0" dirty="0">
              <a:ln>
                <a:noFill/>
              </a:ln>
              <a:solidFill>
                <a:srgbClr val="509E2F"/>
              </a:solidFill>
              <a:effectLst/>
              <a:uLnTx/>
              <a:uFillTx/>
              <a:latin typeface="Orgon Slab Medium"/>
              <a:ea typeface="+mn-ea"/>
            </a:endParaRPr>
          </a:p>
        </p:txBody>
      </p:sp>
    </p:spTree>
    <p:extLst>
      <p:ext uri="{BB962C8B-B14F-4D97-AF65-F5344CB8AC3E}">
        <p14:creationId xmlns:p14="http://schemas.microsoft.com/office/powerpoint/2010/main" val="21191032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D.3. Faculty Senate</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90</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6721" t="27875" r="35725" b="20338"/>
          <a:stretch/>
        </p:blipFill>
        <p:spPr>
          <a:xfrm>
            <a:off x="1500498" y="1877125"/>
            <a:ext cx="5150955" cy="3995531"/>
          </a:xfrm>
          <a:prstGeom prst="rect">
            <a:avLst/>
          </a:prstGeom>
        </p:spPr>
      </p:pic>
    </p:spTree>
    <p:extLst>
      <p:ext uri="{BB962C8B-B14F-4D97-AF65-F5344CB8AC3E}">
        <p14:creationId xmlns:p14="http://schemas.microsoft.com/office/powerpoint/2010/main" val="26901692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D.3. Faculty Senate</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91</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6504" t="28842" r="13605" b="20627"/>
          <a:stretch/>
        </p:blipFill>
        <p:spPr>
          <a:xfrm>
            <a:off x="464654" y="1862809"/>
            <a:ext cx="8214692" cy="3898625"/>
          </a:xfrm>
          <a:prstGeom prst="rect">
            <a:avLst/>
          </a:prstGeom>
        </p:spPr>
      </p:pic>
    </p:spTree>
    <p:extLst>
      <p:ext uri="{BB962C8B-B14F-4D97-AF65-F5344CB8AC3E}">
        <p14:creationId xmlns:p14="http://schemas.microsoft.com/office/powerpoint/2010/main" val="17931585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D.3. Faculty Senate</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92</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3786" t="29807" r="36322" b="38599"/>
          <a:stretch/>
        </p:blipFill>
        <p:spPr>
          <a:xfrm>
            <a:off x="986458" y="2125266"/>
            <a:ext cx="6197608" cy="2761059"/>
          </a:xfrm>
          <a:prstGeom prst="rect">
            <a:avLst/>
          </a:prstGeom>
        </p:spPr>
      </p:pic>
    </p:spTree>
    <p:extLst>
      <p:ext uri="{BB962C8B-B14F-4D97-AF65-F5344CB8AC3E}">
        <p14:creationId xmlns:p14="http://schemas.microsoft.com/office/powerpoint/2010/main" val="26841798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D.4. Standing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93</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4167" t="27198" r="21757" b="20822"/>
          <a:stretch/>
        </p:blipFill>
        <p:spPr>
          <a:xfrm>
            <a:off x="931794" y="1869670"/>
            <a:ext cx="7417076" cy="4010440"/>
          </a:xfrm>
          <a:prstGeom prst="rect">
            <a:avLst/>
          </a:prstGeom>
        </p:spPr>
      </p:pic>
      <p:sp>
        <p:nvSpPr>
          <p:cNvPr id="6" name="TextBox 5"/>
          <p:cNvSpPr txBox="1"/>
          <p:nvPr/>
        </p:nvSpPr>
        <p:spPr>
          <a:xfrm>
            <a:off x="5772150" y="4978225"/>
            <a:ext cx="2044149" cy="300082"/>
          </a:xfrm>
          <a:prstGeom prst="rect">
            <a:avLst/>
          </a:prstGeom>
          <a:noFill/>
        </p:spPr>
        <p:txBody>
          <a:bodyPr wrap="none" rtlCol="0">
            <a:spAutoFit/>
          </a:bodyPr>
          <a:lstStyle/>
          <a:p>
            <a:pPr defTabSz="685800"/>
            <a:r>
              <a:rPr lang="en-US" sz="1350" dirty="0">
                <a:solidFill>
                  <a:prstClr val="black"/>
                </a:solidFill>
                <a:latin typeface="Calibri" panose="020F0502020204030204"/>
              </a:rPr>
              <a:t>Moved to section g. below</a:t>
            </a:r>
          </a:p>
        </p:txBody>
      </p:sp>
    </p:spTree>
    <p:extLst>
      <p:ext uri="{BB962C8B-B14F-4D97-AF65-F5344CB8AC3E}">
        <p14:creationId xmlns:p14="http://schemas.microsoft.com/office/powerpoint/2010/main" val="1155967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D.5. Faculty Standing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94</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3841" t="28937" r="36649" b="20460"/>
          <a:stretch/>
        </p:blipFill>
        <p:spPr>
          <a:xfrm>
            <a:off x="933967" y="1922860"/>
            <a:ext cx="5419312" cy="3904059"/>
          </a:xfrm>
          <a:prstGeom prst="rect">
            <a:avLst/>
          </a:prstGeom>
        </p:spPr>
      </p:pic>
    </p:spTree>
    <p:extLst>
      <p:ext uri="{BB962C8B-B14F-4D97-AF65-F5344CB8AC3E}">
        <p14:creationId xmlns:p14="http://schemas.microsoft.com/office/powerpoint/2010/main" val="18551791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D.5. Faculty Standing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95</a:t>
            </a:fld>
            <a:endParaRPr lang="en-US">
              <a:solidFill>
                <a:prstClr val="black">
                  <a:tint val="75000"/>
                </a:prstClr>
              </a:solidFill>
              <a:latin typeface="Calibri" panose="020F0502020204030204"/>
            </a:endParaRPr>
          </a:p>
        </p:txBody>
      </p:sp>
      <p:pic>
        <p:nvPicPr>
          <p:cNvPr id="5" name="Picture 4"/>
          <p:cNvPicPr>
            <a:picLocks noChangeAspect="1"/>
          </p:cNvPicPr>
          <p:nvPr/>
        </p:nvPicPr>
        <p:blipFill rotWithShape="1">
          <a:blip r:embed="rId2"/>
          <a:srcRect l="26449" t="32319" r="38605" b="24589"/>
          <a:stretch/>
        </p:blipFill>
        <p:spPr>
          <a:xfrm>
            <a:off x="1002954" y="2064854"/>
            <a:ext cx="5454996" cy="3783714"/>
          </a:xfrm>
          <a:prstGeom prst="rect">
            <a:avLst/>
          </a:prstGeom>
        </p:spPr>
      </p:pic>
    </p:spTree>
    <p:extLst>
      <p:ext uri="{BB962C8B-B14F-4D97-AF65-F5344CB8AC3E}">
        <p14:creationId xmlns:p14="http://schemas.microsoft.com/office/powerpoint/2010/main" val="27056020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D.5. Faculty Standing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96</a:t>
            </a:fld>
            <a:endParaRPr lang="en-US">
              <a:solidFill>
                <a:prstClr val="black">
                  <a:tint val="75000"/>
                </a:prstClr>
              </a:solidFill>
              <a:latin typeface="Calibri" panose="020F0502020204030204"/>
            </a:endParaRPr>
          </a:p>
        </p:txBody>
      </p:sp>
      <p:pic>
        <p:nvPicPr>
          <p:cNvPr id="5" name="Picture 4"/>
          <p:cNvPicPr>
            <a:picLocks noChangeAspect="1"/>
          </p:cNvPicPr>
          <p:nvPr/>
        </p:nvPicPr>
        <p:blipFill rotWithShape="1">
          <a:blip r:embed="rId2"/>
          <a:srcRect l="26775" t="26715" r="23496" b="41208"/>
          <a:stretch/>
        </p:blipFill>
        <p:spPr>
          <a:xfrm>
            <a:off x="1080521" y="2191579"/>
            <a:ext cx="7868490" cy="2855015"/>
          </a:xfrm>
          <a:prstGeom prst="rect">
            <a:avLst/>
          </a:prstGeom>
        </p:spPr>
      </p:pic>
    </p:spTree>
    <p:extLst>
      <p:ext uri="{BB962C8B-B14F-4D97-AF65-F5344CB8AC3E}">
        <p14:creationId xmlns:p14="http://schemas.microsoft.com/office/powerpoint/2010/main" val="1630890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D.5. Faculty Standing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97</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8134" t="30580" r="35888" b="31353"/>
          <a:stretch/>
        </p:blipFill>
        <p:spPr>
          <a:xfrm>
            <a:off x="1293019" y="1930676"/>
            <a:ext cx="6398222" cy="3808005"/>
          </a:xfrm>
          <a:prstGeom prst="rect">
            <a:avLst/>
          </a:prstGeom>
        </p:spPr>
      </p:pic>
    </p:spTree>
    <p:extLst>
      <p:ext uri="{BB962C8B-B14F-4D97-AF65-F5344CB8AC3E}">
        <p14:creationId xmlns:p14="http://schemas.microsoft.com/office/powerpoint/2010/main" val="10376639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D.5. Faculty Standing Committees</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98</a:t>
            </a:fld>
            <a:endParaRPr lang="en-US">
              <a:solidFill>
                <a:prstClr val="black">
                  <a:tint val="75000"/>
                </a:prstClr>
              </a:solidFill>
              <a:latin typeface="Calibri" panose="020F0502020204030204"/>
            </a:endParaRPr>
          </a:p>
        </p:txBody>
      </p:sp>
      <p:pic>
        <p:nvPicPr>
          <p:cNvPr id="5" name="Picture 4"/>
          <p:cNvPicPr>
            <a:picLocks noChangeAspect="1"/>
          </p:cNvPicPr>
          <p:nvPr/>
        </p:nvPicPr>
        <p:blipFill rotWithShape="1">
          <a:blip r:embed="rId2"/>
          <a:srcRect l="27319" t="28164" r="38714" b="47005"/>
          <a:stretch/>
        </p:blipFill>
        <p:spPr>
          <a:xfrm>
            <a:off x="1196733" y="2272955"/>
            <a:ext cx="5834284" cy="2399058"/>
          </a:xfrm>
          <a:prstGeom prst="rect">
            <a:avLst/>
          </a:prstGeom>
        </p:spPr>
      </p:pic>
    </p:spTree>
    <p:extLst>
      <p:ext uri="{BB962C8B-B14F-4D97-AF65-F5344CB8AC3E}">
        <p14:creationId xmlns:p14="http://schemas.microsoft.com/office/powerpoint/2010/main" val="22834397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D.5.f. Public Occasions Committee (POC)</a:t>
            </a:r>
            <a:endParaRPr lang="en-US" dirty="0"/>
          </a:p>
        </p:txBody>
      </p:sp>
      <p:sp>
        <p:nvSpPr>
          <p:cNvPr id="3" name="Slide Number Placeholder 2"/>
          <p:cNvSpPr>
            <a:spLocks noGrp="1"/>
          </p:cNvSpPr>
          <p:nvPr>
            <p:ph type="sldNum" sz="quarter" idx="12"/>
          </p:nvPr>
        </p:nvSpPr>
        <p:spPr/>
        <p:txBody>
          <a:bodyPr/>
          <a:lstStyle/>
          <a:p>
            <a:pPr defTabSz="685800"/>
            <a:fld id="{E062DC6F-4185-432D-B949-B28FC59DA1B0}" type="slidenum">
              <a:rPr lang="en-US">
                <a:solidFill>
                  <a:prstClr val="black">
                    <a:tint val="75000"/>
                  </a:prstClr>
                </a:solidFill>
                <a:latin typeface="Calibri" panose="020F0502020204030204"/>
              </a:rPr>
              <a:pPr defTabSz="685800"/>
              <a:t>99</a:t>
            </a:fld>
            <a:endParaRPr lang="en-US">
              <a:solidFill>
                <a:prstClr val="black">
                  <a:tint val="75000"/>
                </a:prstClr>
              </a:solidFill>
              <a:latin typeface="Calibri" panose="020F0502020204030204"/>
            </a:endParaRPr>
          </a:p>
        </p:txBody>
      </p:sp>
      <p:pic>
        <p:nvPicPr>
          <p:cNvPr id="4" name="Picture 3"/>
          <p:cNvPicPr>
            <a:picLocks noChangeAspect="1"/>
          </p:cNvPicPr>
          <p:nvPr/>
        </p:nvPicPr>
        <p:blipFill rotWithShape="1">
          <a:blip r:embed="rId2"/>
          <a:srcRect l="27971" t="50000" r="37355" b="10676"/>
          <a:stretch/>
        </p:blipFill>
        <p:spPr>
          <a:xfrm>
            <a:off x="1393964" y="1979337"/>
            <a:ext cx="5714061" cy="3645176"/>
          </a:xfrm>
          <a:prstGeom prst="rect">
            <a:avLst/>
          </a:prstGeom>
        </p:spPr>
      </p:pic>
    </p:spTree>
    <p:extLst>
      <p:ext uri="{BB962C8B-B14F-4D97-AF65-F5344CB8AC3E}">
        <p14:creationId xmlns:p14="http://schemas.microsoft.com/office/powerpoint/2010/main" val="1347926866"/>
      </p:ext>
    </p:extLst>
  </p:cSld>
  <p:clrMapOvr>
    <a:masterClrMapping/>
  </p:clrMapOvr>
</p:sld>
</file>

<file path=ppt/theme/theme1.xml><?xml version="1.0" encoding="utf-8"?>
<a:theme xmlns:a="http://schemas.openxmlformats.org/drawingml/2006/main" name="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Intro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Custom Design">
  <a:themeElements>
    <a:clrScheme name="Custom 6">
      <a:dk1>
        <a:srgbClr val="003B49"/>
      </a:dk1>
      <a:lt1>
        <a:srgbClr val="E8D3A2"/>
      </a:lt1>
      <a:dk2>
        <a:srgbClr val="003B49"/>
      </a:dk2>
      <a:lt2>
        <a:srgbClr val="FFFFFF"/>
      </a:lt2>
      <a:accent1>
        <a:srgbClr val="003B49"/>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2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3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4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5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6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7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8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9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0_Custom Design">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Custom Design">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2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3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4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25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6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27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28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29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0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1_Custom Design">
  <a:themeElements>
    <a:clrScheme name="Custom 4">
      <a:dk1>
        <a:srgbClr val="003B49"/>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2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4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5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6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15800</TotalTime>
  <Words>5449</Words>
  <Application>Microsoft Office PowerPoint</Application>
  <PresentationFormat>On-screen Show (4:3)</PresentationFormat>
  <Paragraphs>832</Paragraphs>
  <Slides>106</Slides>
  <Notes>8</Notes>
  <HiddenSlides>0</HiddenSlides>
  <MMClips>0</MMClips>
  <ScaleCrop>false</ScaleCrop>
  <HeadingPairs>
    <vt:vector size="6" baseType="variant">
      <vt:variant>
        <vt:lpstr>Fonts Used</vt:lpstr>
      </vt:variant>
      <vt:variant>
        <vt:i4>11</vt:i4>
      </vt:variant>
      <vt:variant>
        <vt:lpstr>Theme</vt:lpstr>
      </vt:variant>
      <vt:variant>
        <vt:i4>42</vt:i4>
      </vt:variant>
      <vt:variant>
        <vt:lpstr>Slide Titles</vt:lpstr>
      </vt:variant>
      <vt:variant>
        <vt:i4>106</vt:i4>
      </vt:variant>
    </vt:vector>
  </HeadingPairs>
  <TitlesOfParts>
    <vt:vector size="159" baseType="lpstr">
      <vt:lpstr>Arial</vt:lpstr>
      <vt:lpstr>Calibri</vt:lpstr>
      <vt:lpstr>Calibri Light</vt:lpstr>
      <vt:lpstr>Encode Sans Normal Black</vt:lpstr>
      <vt:lpstr>Lucida Grande</vt:lpstr>
      <vt:lpstr>Orgon Slab</vt:lpstr>
      <vt:lpstr>Orgon Slab ExtraLight</vt:lpstr>
      <vt:lpstr>Orgon Slab Light</vt:lpstr>
      <vt:lpstr>Orgon Slab Medium</vt:lpstr>
      <vt:lpstr>Symbol</vt:lpstr>
      <vt:lpstr>Times New Roman</vt:lpstr>
      <vt:lpstr>1_Custom Design</vt:lpstr>
      <vt:lpstr>2_Custom Design</vt:lpstr>
      <vt:lpstr>3_Custom Design</vt:lpstr>
      <vt:lpstr>4_Custom Design</vt:lpstr>
      <vt:lpstr>61_Custom Design</vt:lpstr>
      <vt:lpstr>62_Custom Design</vt:lpstr>
      <vt:lpstr>64_Custom Design</vt:lpstr>
      <vt:lpstr>65_Custom Design</vt:lpstr>
      <vt:lpstr>66_Custom Design</vt:lpstr>
      <vt:lpstr>5_Custom Design</vt:lpstr>
      <vt:lpstr>6_Custom Design</vt:lpstr>
      <vt:lpstr>7_Custom Design</vt:lpstr>
      <vt:lpstr>Intro Page</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Custom Design</vt:lpstr>
      <vt:lpstr>21_Custom Design</vt:lpstr>
      <vt:lpstr>22_Custom Design</vt:lpstr>
      <vt:lpstr>23_Custom Design</vt:lpstr>
      <vt:lpstr>24_Custom Design</vt:lpstr>
      <vt:lpstr>25_Custom Design</vt:lpstr>
      <vt:lpstr>26_Custom Design</vt:lpstr>
      <vt:lpstr>27_Custom Design</vt:lpstr>
      <vt:lpstr>Office Theme</vt:lpstr>
      <vt:lpstr>28_Custom Design</vt:lpstr>
      <vt:lpstr>29_Custom Design</vt:lpstr>
      <vt:lpstr>30_Custom Design</vt:lpstr>
      <vt:lpstr>31_Custom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the Kummer Gift</vt:lpstr>
      <vt:lpstr>Kummer Institute Blueprint</vt:lpstr>
      <vt:lpstr>Kummer Institute Blueprint</vt:lpstr>
      <vt:lpstr>About the Doshi Gift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 money (ID card readers)</vt:lpstr>
      <vt:lpstr>Kummer Institute Foundation (numbers approx.)</vt:lpstr>
      <vt:lpstr>Kummer Institute Foundation (numbers approx.)</vt:lpstr>
      <vt:lpstr>Welcome Center &amp; Entryway</vt:lpstr>
      <vt:lpstr>All Funds Budget: revenue</vt:lpstr>
      <vt:lpstr>All Funds Budget: costs</vt:lpstr>
      <vt:lpstr>Tuition discount rate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Bylaws Committee Report</vt:lpstr>
      <vt:lpstr>Process</vt:lpstr>
      <vt:lpstr>Redline review</vt:lpstr>
      <vt:lpstr>C. General Faculty</vt:lpstr>
      <vt:lpstr>C. General Faculty</vt:lpstr>
      <vt:lpstr>D. Faculty Organizations</vt:lpstr>
      <vt:lpstr>D. Faculty Organizations</vt:lpstr>
      <vt:lpstr>D. Faculty Organizations</vt:lpstr>
      <vt:lpstr>D. Faculty Organizations</vt:lpstr>
      <vt:lpstr>D.3.  Faculty Senate</vt:lpstr>
      <vt:lpstr>D.3. Faculty Senate</vt:lpstr>
      <vt:lpstr>D.3. Faculty Senate</vt:lpstr>
      <vt:lpstr>D.3. Faculty Senate</vt:lpstr>
      <vt:lpstr>D.4. Standing Committees</vt:lpstr>
      <vt:lpstr>D.5. Faculty Standing Committees</vt:lpstr>
      <vt:lpstr>D.5. Faculty Standing Committees</vt:lpstr>
      <vt:lpstr>D.5. Faculty Standing Committees</vt:lpstr>
      <vt:lpstr>D.5. Faculty Standing Committees</vt:lpstr>
      <vt:lpstr>D.5. Faculty Standing Committees</vt:lpstr>
      <vt:lpstr>D.5.f. Public Occasions Committee (POC)</vt:lpstr>
      <vt:lpstr>D.5. Faculty Standing Committees</vt:lpstr>
      <vt:lpstr>D.6. Judicial Committees</vt:lpstr>
      <vt:lpstr>D.5. Judicial Committees</vt:lpstr>
      <vt:lpstr>D.7. Special Committees</vt:lpstr>
      <vt:lpstr>E. Student Regulations and Governance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House, Misty M.</cp:lastModifiedBy>
  <cp:revision>301</cp:revision>
  <cp:lastPrinted>2019-03-21T17:27:19Z</cp:lastPrinted>
  <dcterms:created xsi:type="dcterms:W3CDTF">2014-10-14T00:51:43Z</dcterms:created>
  <dcterms:modified xsi:type="dcterms:W3CDTF">2020-10-22T17:25:20Z</dcterms:modified>
</cp:coreProperties>
</file>